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6"/>
  </p:notesMasterIdLst>
  <p:handoutMasterIdLst>
    <p:handoutMasterId r:id="rId47"/>
  </p:handoutMasterIdLst>
  <p:sldIdLst>
    <p:sldId id="268" r:id="rId2"/>
    <p:sldId id="265" r:id="rId3"/>
    <p:sldId id="260" r:id="rId4"/>
    <p:sldId id="267" r:id="rId5"/>
    <p:sldId id="269" r:id="rId6"/>
    <p:sldId id="270" r:id="rId7"/>
    <p:sldId id="271" r:id="rId8"/>
    <p:sldId id="274" r:id="rId9"/>
    <p:sldId id="272" r:id="rId10"/>
    <p:sldId id="273" r:id="rId11"/>
    <p:sldId id="276" r:id="rId12"/>
    <p:sldId id="277" r:id="rId13"/>
    <p:sldId id="278" r:id="rId14"/>
    <p:sldId id="275" r:id="rId15"/>
    <p:sldId id="302" r:id="rId16"/>
    <p:sldId id="279" r:id="rId17"/>
    <p:sldId id="281" r:id="rId18"/>
    <p:sldId id="299" r:id="rId19"/>
    <p:sldId id="300" r:id="rId20"/>
    <p:sldId id="283" r:id="rId21"/>
    <p:sldId id="285" r:id="rId22"/>
    <p:sldId id="284" r:id="rId23"/>
    <p:sldId id="286" r:id="rId24"/>
    <p:sldId id="295" r:id="rId25"/>
    <p:sldId id="294" r:id="rId26"/>
    <p:sldId id="296" r:id="rId27"/>
    <p:sldId id="308" r:id="rId28"/>
    <p:sldId id="305" r:id="rId29"/>
    <p:sldId id="304" r:id="rId30"/>
    <p:sldId id="303" r:id="rId31"/>
    <p:sldId id="306" r:id="rId32"/>
    <p:sldId id="307" r:id="rId33"/>
    <p:sldId id="309" r:id="rId34"/>
    <p:sldId id="310" r:id="rId35"/>
    <p:sldId id="311" r:id="rId36"/>
    <p:sldId id="312" r:id="rId37"/>
    <p:sldId id="287" r:id="rId38"/>
    <p:sldId id="290" r:id="rId39"/>
    <p:sldId id="288" r:id="rId40"/>
    <p:sldId id="301" r:id="rId41"/>
    <p:sldId id="313" r:id="rId42"/>
    <p:sldId id="314" r:id="rId43"/>
    <p:sldId id="315" r:id="rId44"/>
    <p:sldId id="289" r:id="rId45"/>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63" autoAdjust="0"/>
    <p:restoredTop sz="88061" autoAdjust="0"/>
  </p:normalViewPr>
  <p:slideViewPr>
    <p:cSldViewPr snapToGrid="0" showGuides="1">
      <p:cViewPr>
        <p:scale>
          <a:sx n="75" d="100"/>
          <a:sy n="75" d="100"/>
        </p:scale>
        <p:origin x="43" y="-168"/>
      </p:cViewPr>
      <p:guideLst>
        <p:guide orient="horz" pos="3072"/>
        <p:guide pos="5461"/>
      </p:guideLst>
    </p:cSldViewPr>
  </p:slideViewPr>
  <p:notesTextViewPr>
    <p:cViewPr>
      <p:scale>
        <a:sx n="1" d="1"/>
        <a:sy n="1" d="1"/>
      </p:scale>
      <p:origin x="0" y="0"/>
    </p:cViewPr>
  </p:notesTextViewPr>
  <p:notesViewPr>
    <p:cSldViewPr snapToGrid="0">
      <p:cViewPr varScale="1">
        <p:scale>
          <a:sx n="89" d="100"/>
          <a:sy n="89" d="100"/>
        </p:scale>
        <p:origin x="3802"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low\Desktop\cs229adraf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94096553615934"/>
          <c:y val="6.5714185444691278E-2"/>
          <c:w val="0.77646128886137766"/>
          <c:h val="0.75897728937281805"/>
        </c:manualLayout>
      </c:layout>
      <c:scatterChart>
        <c:scatterStyle val="lineMarker"/>
        <c:varyColors val="0"/>
        <c:ser>
          <c:idx val="0"/>
          <c:order val="0"/>
          <c:tx>
            <c:strRef>
              <c:f>Sheet1!$B$1</c:f>
              <c:strCache>
                <c:ptCount val="1"/>
                <c:pt idx="0">
                  <c:v>Size (feet2)</c:v>
                </c:pt>
              </c:strCache>
            </c:strRef>
          </c:tx>
          <c:spPr>
            <a:ln w="38100">
              <a:noFill/>
            </a:ln>
          </c:spPr>
          <c:marker>
            <c:symbol val="x"/>
            <c:size val="12"/>
            <c:spPr>
              <a:noFill/>
              <a:ln w="19050">
                <a:solidFill>
                  <a:srgbClr val="C00000"/>
                </a:solidFill>
              </a:ln>
            </c:spPr>
          </c:marker>
          <c:xVal>
            <c:numRef>
              <c:f>Sheet1!$A$2:$A$12</c:f>
              <c:numCache>
                <c:formatCode>General</c:formatCode>
                <c:ptCount val="11"/>
                <c:pt idx="0">
                  <c:v>432.42296918767499</c:v>
                </c:pt>
                <c:pt idx="1">
                  <c:v>610.994397759104</c:v>
                </c:pt>
                <c:pt idx="2">
                  <c:v>628.50140056022406</c:v>
                </c:pt>
                <c:pt idx="3">
                  <c:v>856.09243697478996</c:v>
                </c:pt>
                <c:pt idx="4">
                  <c:v>950.63025210084004</c:v>
                </c:pt>
                <c:pt idx="5">
                  <c:v>1202.7310924369699</c:v>
                </c:pt>
                <c:pt idx="6">
                  <c:v>1412.8151260504201</c:v>
                </c:pt>
                <c:pt idx="7">
                  <c:v>1661.4145658263301</c:v>
                </c:pt>
                <c:pt idx="8">
                  <c:v>1787.4649859944</c:v>
                </c:pt>
                <c:pt idx="9">
                  <c:v>1952.0308123249299</c:v>
                </c:pt>
                <c:pt idx="10">
                  <c:v>2186.6246498599398</c:v>
                </c:pt>
              </c:numCache>
            </c:numRef>
          </c:xVal>
          <c:yVal>
            <c:numRef>
              <c:f>Sheet1!$B$2:$B$12</c:f>
              <c:numCache>
                <c:formatCode>General</c:formatCode>
                <c:ptCount val="11"/>
                <c:pt idx="0">
                  <c:v>100.917431192661</c:v>
                </c:pt>
                <c:pt idx="1">
                  <c:v>143.73088685015301</c:v>
                </c:pt>
                <c:pt idx="2">
                  <c:v>213.45565749235499</c:v>
                </c:pt>
                <c:pt idx="3">
                  <c:v>229.35779816513801</c:v>
                </c:pt>
                <c:pt idx="4">
                  <c:v>288.07339449541303</c:v>
                </c:pt>
                <c:pt idx="5">
                  <c:v>274.61773700305798</c:v>
                </c:pt>
                <c:pt idx="6">
                  <c:v>308.86850152905203</c:v>
                </c:pt>
                <c:pt idx="7">
                  <c:v>290.51987767584097</c:v>
                </c:pt>
                <c:pt idx="8">
                  <c:v>337.003058103976</c:v>
                </c:pt>
                <c:pt idx="9">
                  <c:v>306.42201834862402</c:v>
                </c:pt>
                <c:pt idx="10">
                  <c:v>291.74311926605498</c:v>
                </c:pt>
              </c:numCache>
            </c:numRef>
          </c:yVal>
          <c:smooth val="0"/>
          <c:extLst>
            <c:ext xmlns:c16="http://schemas.microsoft.com/office/drawing/2014/chart" uri="{C3380CC4-5D6E-409C-BE32-E72D297353CC}">
              <c16:uniqueId val="{00000000-4AB8-4C77-B80B-84032CD271FB}"/>
            </c:ext>
          </c:extLst>
        </c:ser>
        <c:dLbls>
          <c:showLegendKey val="0"/>
          <c:showVal val="0"/>
          <c:showCatName val="0"/>
          <c:showSerName val="0"/>
          <c:showPercent val="0"/>
          <c:showBubbleSize val="0"/>
        </c:dLbls>
        <c:axId val="315819880"/>
        <c:axId val="315821840"/>
      </c:scatterChart>
      <c:valAx>
        <c:axId val="315819880"/>
        <c:scaling>
          <c:orientation val="minMax"/>
        </c:scaling>
        <c:delete val="0"/>
        <c:axPos val="b"/>
        <c:numFmt formatCode="General" sourceLinked="1"/>
        <c:majorTickMark val="cross"/>
        <c:minorTickMark val="none"/>
        <c:tickLblPos val="nextTo"/>
        <c:spPr>
          <a:ln w="38100">
            <a:solidFill>
              <a:schemeClr val="bg1">
                <a:lumMod val="50000"/>
              </a:schemeClr>
            </a:solidFill>
          </a:ln>
        </c:spPr>
        <c:crossAx val="315821840"/>
        <c:crosses val="autoZero"/>
        <c:crossBetween val="midCat"/>
        <c:majorUnit val="500"/>
      </c:valAx>
      <c:valAx>
        <c:axId val="315821840"/>
        <c:scaling>
          <c:orientation val="minMax"/>
        </c:scaling>
        <c:delete val="0"/>
        <c:axPos val="l"/>
        <c:majorGridlines>
          <c:spPr>
            <a:ln>
              <a:noFill/>
            </a:ln>
          </c:spPr>
        </c:majorGridlines>
        <c:numFmt formatCode="General" sourceLinked="1"/>
        <c:majorTickMark val="cross"/>
        <c:minorTickMark val="none"/>
        <c:tickLblPos val="nextTo"/>
        <c:spPr>
          <a:ln w="38100"/>
        </c:spPr>
        <c:crossAx val="315819880"/>
        <c:crosses val="autoZero"/>
        <c:crossBetween val="midCat"/>
        <c:majorUnit val="100"/>
        <c:minorUnit val="10"/>
      </c:valAx>
    </c:plotArea>
    <c:plotVisOnly val="1"/>
    <c:dispBlanksAs val="gap"/>
    <c:showDLblsOverMax val="0"/>
  </c:chart>
  <c:txPr>
    <a:bodyPr/>
    <a:lstStyle/>
    <a:p>
      <a:pPr>
        <a:defRPr sz="1600">
          <a:latin typeface="Calibri" panose="020F0502020204030204" pitchFamily="34" charset="0"/>
          <a:cs typeface="Calibri" panose="020F0502020204030204" pitchFamily="34"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2C1AF2-6A3E-40DA-8CD3-3A3B611582D9}" type="datetimeFigureOut">
              <a:rPr lang="en-US" smtClean="0"/>
              <a:t>2/3/2018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C857C1-0681-4ACC-84A2-41F3673F3159}" type="slidenum">
              <a:rPr lang="en-US" smtClean="0"/>
              <a:t>‹#›</a:t>
            </a:fld>
            <a:endParaRPr lang="en-US"/>
          </a:p>
        </p:txBody>
      </p:sp>
    </p:spTree>
    <p:extLst>
      <p:ext uri="{BB962C8B-B14F-4D97-AF65-F5344CB8AC3E}">
        <p14:creationId xmlns:p14="http://schemas.microsoft.com/office/powerpoint/2010/main" val="18754558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03/02/2018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1</a:t>
            </a:fld>
            <a:endParaRPr lang="en-GB"/>
          </a:p>
        </p:txBody>
      </p:sp>
    </p:spTree>
    <p:extLst>
      <p:ext uri="{BB962C8B-B14F-4D97-AF65-F5344CB8AC3E}">
        <p14:creationId xmlns:p14="http://schemas.microsoft.com/office/powerpoint/2010/main" val="3727165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 a model is a long process though. The modeling part is in fact only a small fraction of this process. Often this</a:t>
            </a:r>
            <a:r>
              <a:rPr lang="en-US" baseline="0" dirty="0" smtClean="0"/>
              <a:t> process involves loops! Model evaluation might inspire you to look for extra data, which has to be retrieved, cleansed, prepared</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304086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departure and arrival</a:t>
            </a:r>
            <a:r>
              <a:rPr lang="en-US" baseline="0" dirty="0" smtClean="0"/>
              <a:t> is defined by the query of the user!</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270587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 time can be converted into many features? School holidays,</a:t>
            </a:r>
            <a:r>
              <a:rPr lang="en-US" baseline="0" dirty="0" smtClean="0"/>
              <a:t> weekend, day of the week, rush hour, be creative!!</a:t>
            </a:r>
          </a:p>
          <a:p>
            <a:r>
              <a:rPr lang="en-US" baseline="0" dirty="0" smtClean="0"/>
              <a:t>The Vehicle ID encodes some information as well! </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3735129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Interactie</a:t>
            </a:r>
            <a:r>
              <a:rPr lang="en-US" dirty="0" smtClean="0"/>
              <a:t>:</a:t>
            </a:r>
            <a:r>
              <a:rPr lang="en-US" baseline="0" dirty="0" smtClean="0"/>
              <a:t> wat </a:t>
            </a:r>
            <a:r>
              <a:rPr lang="en-US" baseline="0" dirty="0" err="1" smtClean="0"/>
              <a:t>zijn</a:t>
            </a:r>
            <a:r>
              <a:rPr lang="en-US" baseline="0" dirty="0" smtClean="0"/>
              <a:t> </a:t>
            </a:r>
            <a:r>
              <a:rPr lang="en-US" baseline="0" dirty="0" err="1" smtClean="0"/>
              <a:t>voorbeelden</a:t>
            </a:r>
            <a:r>
              <a:rPr lang="en-US" baseline="0" dirty="0" smtClean="0"/>
              <a:t> </a:t>
            </a:r>
            <a:r>
              <a:rPr lang="en-US" baseline="0" dirty="0" err="1" smtClean="0"/>
              <a:t>uit</a:t>
            </a:r>
            <a:r>
              <a:rPr lang="en-US" baseline="0" dirty="0" smtClean="0"/>
              <a:t> het data </a:t>
            </a:r>
            <a:r>
              <a:rPr lang="en-US" baseline="0" dirty="0" err="1" smtClean="0"/>
              <a:t>domein</a:t>
            </a:r>
            <a:r>
              <a:rPr lang="en-US" baseline="0" dirty="0" smtClean="0"/>
              <a:t>?</a:t>
            </a:r>
          </a:p>
          <a:p>
            <a:r>
              <a:rPr lang="en-US" baseline="0" dirty="0" smtClean="0"/>
              <a:t>	* </a:t>
            </a:r>
            <a:r>
              <a:rPr lang="en-US" baseline="0" dirty="0" err="1" smtClean="0"/>
              <a:t>json</a:t>
            </a:r>
            <a:r>
              <a:rPr lang="en-US" baseline="0" dirty="0" smtClean="0"/>
              <a:t> dataset</a:t>
            </a:r>
          </a:p>
          <a:p>
            <a:r>
              <a:rPr lang="en-US" baseline="0" dirty="0" smtClean="0"/>
              <a:t>	* categorical data: IC, IR, S,.., </a:t>
            </a:r>
          </a:p>
          <a:p>
            <a:r>
              <a:rPr lang="en-US" baseline="0" dirty="0" smtClean="0"/>
              <a:t>	* Label encoding: low, medium,  high occupancy =&gt; 0,1,2</a:t>
            </a:r>
          </a:p>
          <a:p>
            <a:r>
              <a:rPr lang="en-US" baseline="0" dirty="0" smtClean="0"/>
              <a:t>	* scaling, </a:t>
            </a:r>
            <a:r>
              <a:rPr lang="en-US" baseline="0" dirty="0" err="1" smtClean="0"/>
              <a:t>bijvoorbeeld</a:t>
            </a:r>
            <a:r>
              <a:rPr lang="en-US" baseline="0" dirty="0" smtClean="0"/>
              <a:t> minutes from midnight =&gt; [0,1], </a:t>
            </a:r>
          </a:p>
          <a:p>
            <a:r>
              <a:rPr lang="en-US" baseline="0" dirty="0" smtClean="0"/>
              <a:t>	* feature selection: </a:t>
            </a:r>
            <a:r>
              <a:rPr lang="en-US" baseline="0" dirty="0" err="1" smtClean="0"/>
              <a:t>uur</a:t>
            </a:r>
            <a:r>
              <a:rPr lang="en-US" baseline="0" dirty="0" smtClean="0"/>
              <a:t> van de dag of </a:t>
            </a:r>
            <a:r>
              <a:rPr lang="en-US" baseline="0" dirty="0" err="1" smtClean="0"/>
              <a:t>iets</a:t>
            </a:r>
            <a:r>
              <a:rPr lang="en-US" baseline="0" dirty="0" smtClean="0"/>
              <a:t> </a:t>
            </a:r>
            <a:r>
              <a:rPr lang="en-US" baseline="0" dirty="0" err="1" smtClean="0"/>
              <a:t>meer</a:t>
            </a:r>
            <a:r>
              <a:rPr lang="en-US" baseline="0" dirty="0" smtClean="0"/>
              <a:t> </a:t>
            </a:r>
            <a:r>
              <a:rPr lang="en-US" baseline="0" dirty="0" err="1" smtClean="0"/>
              <a:t>betekenisvoller</a:t>
            </a:r>
            <a:r>
              <a:rPr lang="en-US" baseline="0" dirty="0" smtClean="0"/>
              <a:t>, is </a:t>
            </a:r>
            <a:r>
              <a:rPr lang="en-US" baseline="0" dirty="0" err="1" smtClean="0"/>
              <a:t>dit</a:t>
            </a:r>
            <a:r>
              <a:rPr lang="en-US" baseline="0" dirty="0" smtClean="0"/>
              <a:t> </a:t>
            </a:r>
            <a:r>
              <a:rPr lang="en-US" baseline="0" dirty="0" err="1" smtClean="0"/>
              <a:t>catorisch</a:t>
            </a:r>
            <a:r>
              <a:rPr lang="en-US" baseline="0" dirty="0" smtClean="0"/>
              <a:t> of </a:t>
            </a:r>
            <a:r>
              <a:rPr lang="en-US" baseline="0" dirty="0" err="1" smtClean="0"/>
              <a:t>continu</a:t>
            </a:r>
            <a:r>
              <a:rPr lang="en-US" baseline="0" dirty="0" smtClean="0"/>
              <a:t>?</a:t>
            </a:r>
          </a:p>
          <a:p>
            <a:r>
              <a:rPr lang="en-US" baseline="0" dirty="0" smtClean="0"/>
              <a:t>	* duplicates: wat </a:t>
            </a:r>
            <a:r>
              <a:rPr lang="en-US" baseline="0" dirty="0" err="1" smtClean="0"/>
              <a:t>als</a:t>
            </a:r>
            <a:r>
              <a:rPr lang="en-US" baseline="0" dirty="0" smtClean="0"/>
              <a:t> 2 </a:t>
            </a:r>
            <a:r>
              <a:rPr lang="en-US" baseline="0" dirty="0" err="1" smtClean="0"/>
              <a:t>mensen</a:t>
            </a:r>
            <a:r>
              <a:rPr lang="en-US" baseline="0" dirty="0" smtClean="0"/>
              <a:t> op </a:t>
            </a:r>
            <a:r>
              <a:rPr lang="en-US" baseline="0" dirty="0" err="1" smtClean="0"/>
              <a:t>dezelfde</a:t>
            </a:r>
            <a:r>
              <a:rPr lang="en-US" baseline="0" dirty="0" smtClean="0"/>
              <a:t> </a:t>
            </a:r>
            <a:r>
              <a:rPr lang="en-US" baseline="0" dirty="0" err="1" smtClean="0"/>
              <a:t>trein</a:t>
            </a:r>
            <a:r>
              <a:rPr lang="en-US" baseline="0" dirty="0" smtClean="0"/>
              <a:t> </a:t>
            </a:r>
            <a:r>
              <a:rPr lang="en-US" baseline="0" dirty="0" err="1" smtClean="0"/>
              <a:t>een</a:t>
            </a:r>
            <a:r>
              <a:rPr lang="en-US" baseline="0" dirty="0" smtClean="0"/>
              <a:t> </a:t>
            </a:r>
            <a:r>
              <a:rPr lang="en-US" baseline="0" dirty="0" err="1" smtClean="0"/>
              <a:t>verschillende</a:t>
            </a:r>
            <a:r>
              <a:rPr lang="en-US" baseline="0" dirty="0" smtClean="0"/>
              <a:t> occupancy </a:t>
            </a:r>
            <a:r>
              <a:rPr lang="en-US" baseline="0" dirty="0" err="1" smtClean="0"/>
              <a:t>waarde</a:t>
            </a:r>
            <a:r>
              <a:rPr lang="en-US" baseline="0" dirty="0" smtClean="0"/>
              <a:t> </a:t>
            </a:r>
            <a:r>
              <a:rPr lang="en-US" baseline="0" dirty="0" err="1" smtClean="0"/>
              <a:t>meegeven</a:t>
            </a:r>
            <a:r>
              <a:rPr lang="en-US" baseline="0" dirty="0" smtClean="0"/>
              <a:t>?</a:t>
            </a:r>
          </a:p>
          <a:p>
            <a:r>
              <a:rPr lang="en-US" baseline="0" dirty="0" smtClean="0"/>
              <a:t>	* Is het </a:t>
            </a:r>
            <a:r>
              <a:rPr lang="en-US" baseline="0" dirty="0" err="1" smtClean="0"/>
              <a:t>verstandig</a:t>
            </a:r>
            <a:r>
              <a:rPr lang="en-US" baseline="0" dirty="0" smtClean="0"/>
              <a:t> om </a:t>
            </a:r>
            <a:r>
              <a:rPr lang="en-US" baseline="0" dirty="0" err="1" smtClean="0"/>
              <a:t>uur</a:t>
            </a:r>
            <a:r>
              <a:rPr lang="en-US" baseline="0" dirty="0" smtClean="0"/>
              <a:t> van de dag </a:t>
            </a:r>
            <a:r>
              <a:rPr lang="en-US" baseline="0" dirty="0" err="1" smtClean="0"/>
              <a:t>en</a:t>
            </a:r>
            <a:r>
              <a:rPr lang="en-US" baseline="0" dirty="0" smtClean="0"/>
              <a:t> minutes from midnight </a:t>
            </a:r>
            <a:r>
              <a:rPr lang="en-US" baseline="0" dirty="0" err="1" smtClean="0"/>
              <a:t>allebei</a:t>
            </a:r>
            <a:r>
              <a:rPr lang="en-US" baseline="0" dirty="0" smtClean="0"/>
              <a:t> </a:t>
            </a:r>
            <a:r>
              <a:rPr lang="en-US" baseline="0" dirty="0" err="1" smtClean="0"/>
              <a:t>te</a:t>
            </a:r>
            <a:r>
              <a:rPr lang="en-US" baseline="0" dirty="0" smtClean="0"/>
              <a:t> </a:t>
            </a:r>
            <a:r>
              <a:rPr lang="en-US" baseline="0" dirty="0" err="1" smtClean="0"/>
              <a:t>gebruiken</a:t>
            </a:r>
            <a:r>
              <a:rPr lang="en-US" baseline="0" dirty="0" smtClean="0"/>
              <a:t>?</a:t>
            </a:r>
          </a:p>
        </p:txBody>
      </p:sp>
      <p:sp>
        <p:nvSpPr>
          <p:cNvPr id="4" name="Slide Number Placeholder 3"/>
          <p:cNvSpPr>
            <a:spLocks noGrp="1"/>
          </p:cNvSpPr>
          <p:nvPr>
            <p:ph type="sldNum" sz="quarter" idx="10"/>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245816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het</a:t>
            </a:r>
            <a:r>
              <a:rPr lang="en-US" baseline="0" dirty="0" smtClean="0"/>
              <a:t> notebook </a:t>
            </a:r>
            <a:r>
              <a:rPr lang="en-US" baseline="0" dirty="0" err="1" smtClean="0"/>
              <a:t>zullen</a:t>
            </a:r>
            <a:r>
              <a:rPr lang="en-US" baseline="0" dirty="0" smtClean="0"/>
              <a:t> we de data op </a:t>
            </a:r>
            <a:r>
              <a:rPr lang="en-US" baseline="0" dirty="0" err="1" smtClean="0"/>
              <a:t>veel</a:t>
            </a:r>
            <a:r>
              <a:rPr lang="en-US" baseline="0" dirty="0" smtClean="0"/>
              <a:t> </a:t>
            </a:r>
            <a:r>
              <a:rPr lang="en-US" baseline="0" dirty="0" err="1" smtClean="0"/>
              <a:t>verschillende</a:t>
            </a:r>
            <a:r>
              <a:rPr lang="en-US" baseline="0" dirty="0" smtClean="0"/>
              <a:t> </a:t>
            </a:r>
            <a:r>
              <a:rPr lang="en-US" baseline="0" dirty="0" err="1" smtClean="0"/>
              <a:t>manieren</a:t>
            </a:r>
            <a:r>
              <a:rPr lang="en-US" baseline="0" dirty="0" smtClean="0"/>
              <a:t> </a:t>
            </a:r>
            <a:r>
              <a:rPr lang="en-US" baseline="0" dirty="0" err="1" smtClean="0"/>
              <a:t>bekijken</a:t>
            </a:r>
            <a:r>
              <a:rPr lang="en-US" baseline="0" dirty="0" smtClean="0"/>
              <a:t>, je </a:t>
            </a:r>
            <a:r>
              <a:rPr lang="en-US" baseline="0" dirty="0" err="1" smtClean="0"/>
              <a:t>zal</a:t>
            </a:r>
            <a:r>
              <a:rPr lang="en-US" baseline="0" dirty="0" smtClean="0"/>
              <a:t> </a:t>
            </a:r>
            <a:r>
              <a:rPr lang="en-US" baseline="0" dirty="0" err="1" smtClean="0"/>
              <a:t>merken</a:t>
            </a:r>
            <a:r>
              <a:rPr lang="en-US" baseline="0" dirty="0" smtClean="0"/>
              <a:t> </a:t>
            </a:r>
            <a:r>
              <a:rPr lang="en-US" baseline="0" dirty="0" err="1" smtClean="0"/>
              <a:t>dat</a:t>
            </a:r>
            <a:r>
              <a:rPr lang="en-US" baseline="0" dirty="0" smtClean="0"/>
              <a:t> je </a:t>
            </a:r>
            <a:r>
              <a:rPr lang="en-US" baseline="0" dirty="0" err="1" smtClean="0"/>
              <a:t>een</a:t>
            </a:r>
            <a:r>
              <a:rPr lang="en-US" baseline="0" dirty="0" smtClean="0"/>
              <a:t> </a:t>
            </a:r>
            <a:r>
              <a:rPr lang="en-US" baseline="0" dirty="0" err="1" smtClean="0"/>
              <a:t>veel</a:t>
            </a:r>
            <a:r>
              <a:rPr lang="en-US" baseline="0" dirty="0" smtClean="0"/>
              <a:t> </a:t>
            </a:r>
            <a:r>
              <a:rPr lang="en-US" baseline="0" dirty="0" err="1" smtClean="0"/>
              <a:t>beter</a:t>
            </a:r>
            <a:r>
              <a:rPr lang="en-US" baseline="0" dirty="0" smtClean="0"/>
              <a:t> </a:t>
            </a:r>
            <a:r>
              <a:rPr lang="en-US" baseline="0" dirty="0" err="1" smtClean="0"/>
              <a:t>inzicht</a:t>
            </a:r>
            <a:r>
              <a:rPr lang="en-US" baseline="0" dirty="0" smtClean="0"/>
              <a:t> </a:t>
            </a:r>
            <a:r>
              <a:rPr lang="en-US" baseline="0" dirty="0" err="1" smtClean="0"/>
              <a:t>krijgt</a:t>
            </a:r>
            <a:r>
              <a:rPr lang="en-US" baseline="0" dirty="0" smtClean="0"/>
              <a:t> </a:t>
            </a:r>
            <a:r>
              <a:rPr lang="en-US" baseline="0" dirty="0" err="1" smtClean="0"/>
              <a:t>en</a:t>
            </a:r>
            <a:r>
              <a:rPr lang="en-US" baseline="0" dirty="0" smtClean="0"/>
              <a:t> </a:t>
            </a:r>
            <a:r>
              <a:rPr lang="en-US" baseline="0" dirty="0" err="1" smtClean="0"/>
              <a:t>dat</a:t>
            </a:r>
            <a:r>
              <a:rPr lang="en-US" baseline="0" dirty="0" smtClean="0"/>
              <a:t> </a:t>
            </a:r>
            <a:r>
              <a:rPr lang="en-US" baseline="0" dirty="0" err="1" smtClean="0"/>
              <a:t>er</a:t>
            </a:r>
            <a:r>
              <a:rPr lang="en-US" baseline="0" dirty="0" smtClean="0"/>
              <a:t> </a:t>
            </a:r>
            <a:r>
              <a:rPr lang="en-US" baseline="0" dirty="0" err="1" smtClean="0"/>
              <a:t>snel</a:t>
            </a:r>
            <a:r>
              <a:rPr lang="en-US" baseline="0" dirty="0" smtClean="0"/>
              <a:t> </a:t>
            </a:r>
            <a:r>
              <a:rPr lang="en-US" baseline="0" dirty="0" err="1" smtClean="0"/>
              <a:t>inspiratie</a:t>
            </a:r>
            <a:r>
              <a:rPr lang="en-US" baseline="0" dirty="0" smtClean="0"/>
              <a:t> </a:t>
            </a:r>
            <a:r>
              <a:rPr lang="en-US" baseline="0" dirty="0" err="1" smtClean="0"/>
              <a:t>zal</a:t>
            </a:r>
            <a:r>
              <a:rPr lang="en-US" baseline="0" dirty="0" smtClean="0"/>
              <a:t> </a:t>
            </a:r>
            <a:r>
              <a:rPr lang="en-US" baseline="0" dirty="0" err="1" smtClean="0"/>
              <a:t>komen</a:t>
            </a:r>
            <a:r>
              <a:rPr lang="en-US" baseline="0" dirty="0" smtClean="0"/>
              <a:t> om features </a:t>
            </a:r>
            <a:r>
              <a:rPr lang="en-US" baseline="0" dirty="0" err="1" smtClean="0"/>
              <a:t>te</a:t>
            </a:r>
            <a:r>
              <a:rPr lang="en-US" baseline="0" dirty="0" smtClean="0"/>
              <a:t> </a:t>
            </a:r>
            <a:r>
              <a:rPr lang="en-US" baseline="0" dirty="0" err="1" smtClean="0"/>
              <a:t>maken</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3329062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Vraagje</a:t>
            </a:r>
            <a:r>
              <a:rPr lang="en-US" dirty="0" smtClean="0"/>
              <a:t>: hoe zit het met de </a:t>
            </a:r>
            <a:r>
              <a:rPr lang="en-US" dirty="0" err="1" smtClean="0"/>
              <a:t>distributie</a:t>
            </a:r>
            <a:r>
              <a:rPr lang="en-US" baseline="0" dirty="0" smtClean="0"/>
              <a:t> van de class labels =&gt; wat </a:t>
            </a:r>
            <a:r>
              <a:rPr lang="en-US" baseline="0" dirty="0" err="1" smtClean="0"/>
              <a:t>impliceert</a:t>
            </a:r>
            <a:r>
              <a:rPr lang="en-US" baseline="0" dirty="0" smtClean="0"/>
              <a:t> </a:t>
            </a:r>
            <a:r>
              <a:rPr lang="en-US" baseline="0" dirty="0" err="1" smtClean="0"/>
              <a:t>dit</a:t>
            </a:r>
            <a:r>
              <a:rPr lang="en-US" baseline="0" dirty="0" smtClean="0"/>
              <a:t>? Wat is de </a:t>
            </a:r>
            <a:r>
              <a:rPr lang="en-US" baseline="0" dirty="0" err="1" smtClean="0"/>
              <a:t>minimale</a:t>
            </a:r>
            <a:r>
              <a:rPr lang="en-US" baseline="0" dirty="0" smtClean="0"/>
              <a:t> accuracy </a:t>
            </a:r>
            <a:r>
              <a:rPr lang="en-US" baseline="0" dirty="0" err="1" smtClean="0"/>
              <a:t>dat</a:t>
            </a:r>
            <a:r>
              <a:rPr lang="en-US" baseline="0" dirty="0" smtClean="0"/>
              <a:t> </a:t>
            </a:r>
            <a:r>
              <a:rPr lang="en-US" baseline="0" dirty="0" err="1" smtClean="0"/>
              <a:t>een</a:t>
            </a:r>
            <a:r>
              <a:rPr lang="en-US" baseline="0" dirty="0" smtClean="0"/>
              <a:t> </a:t>
            </a:r>
            <a:r>
              <a:rPr lang="en-US" baseline="0" dirty="0" err="1" smtClean="0"/>
              <a:t>algoritme</a:t>
            </a:r>
            <a:r>
              <a:rPr lang="en-US" baseline="0" dirty="0" smtClean="0"/>
              <a:t> </a:t>
            </a:r>
            <a:r>
              <a:rPr lang="en-US" baseline="0" dirty="0" err="1" smtClean="0"/>
              <a:t>moet</a:t>
            </a:r>
            <a:r>
              <a:rPr lang="en-US" baseline="0" dirty="0" smtClean="0"/>
              <a:t> </a:t>
            </a:r>
            <a:r>
              <a:rPr lang="en-US" baseline="0" dirty="0" err="1" smtClean="0"/>
              <a:t>halen</a:t>
            </a:r>
            <a:r>
              <a:rPr lang="en-US" baseline="0" dirty="0" smtClean="0"/>
              <a:t>, 33% of </a:t>
            </a:r>
            <a:r>
              <a:rPr lang="en-US" baseline="0" dirty="0" err="1" smtClean="0"/>
              <a:t>iets</a:t>
            </a:r>
            <a:r>
              <a:rPr lang="en-US" baseline="0" dirty="0" smtClean="0"/>
              <a:t> </a:t>
            </a:r>
            <a:r>
              <a:rPr lang="en-US" baseline="0" dirty="0" err="1" smtClean="0"/>
              <a:t>meer</a:t>
            </a:r>
            <a:r>
              <a:rPr lang="en-US" baseline="0" dirty="0" smtClean="0"/>
              <a:t>?</a:t>
            </a:r>
          </a:p>
          <a:p>
            <a:r>
              <a:rPr lang="en-US" baseline="0" dirty="0" err="1" smtClean="0"/>
              <a:t>Verder</a:t>
            </a:r>
            <a:r>
              <a:rPr lang="en-US" baseline="0" dirty="0" smtClean="0"/>
              <a:t>: </a:t>
            </a:r>
            <a:r>
              <a:rPr lang="en-US" baseline="0" dirty="0" err="1" smtClean="0"/>
              <a:t>interactief</a:t>
            </a:r>
            <a:r>
              <a:rPr lang="en-US" baseline="0" dirty="0" smtClean="0"/>
              <a:t> door notebook </a:t>
            </a:r>
            <a:r>
              <a:rPr lang="en-US" baseline="0" dirty="0" err="1" smtClean="0"/>
              <a:t>gaan</a:t>
            </a:r>
            <a:r>
              <a:rPr lang="en-US" baseline="0" dirty="0" smtClean="0"/>
              <a:t> </a:t>
            </a:r>
            <a:r>
              <a:rPr lang="en-US" baseline="0" dirty="0" err="1" smtClean="0"/>
              <a:t>zodat</a:t>
            </a:r>
            <a:r>
              <a:rPr lang="en-US" baseline="0" dirty="0" smtClean="0"/>
              <a:t> </a:t>
            </a:r>
            <a:r>
              <a:rPr lang="en-US" baseline="0" dirty="0" err="1" smtClean="0"/>
              <a:t>iedereen</a:t>
            </a:r>
            <a:r>
              <a:rPr lang="en-US" baseline="0" dirty="0" smtClean="0"/>
              <a:t> wat </a:t>
            </a:r>
            <a:r>
              <a:rPr lang="en-US" baseline="0" dirty="0" err="1" smtClean="0"/>
              <a:t>kan</a:t>
            </a:r>
            <a:r>
              <a:rPr lang="en-US" baseline="0" dirty="0" smtClean="0"/>
              <a:t> </a:t>
            </a:r>
            <a:r>
              <a:rPr lang="en-US" baseline="0" dirty="0" err="1" smtClean="0"/>
              <a:t>aanvullen</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86389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terms each have their own definition</a:t>
            </a:r>
            <a:r>
              <a:rPr lang="en-US" baseline="0" dirty="0" smtClean="0"/>
              <a:t> but they are used mainly by people not aware of the differences. So </a:t>
            </a:r>
            <a:r>
              <a:rPr lang="en-US" baseline="0" dirty="0" err="1" smtClean="0"/>
              <a:t>nonoverlapping</a:t>
            </a:r>
            <a:r>
              <a:rPr lang="en-US" baseline="0" dirty="0" smtClean="0"/>
              <a:t> could be that A.I. also contains, search &amp; reasoning, big data puts a lot of attention to data management, data science is both statistics, BI,.. (the latest buzzword, machine learning is the most precise as it describes a set of learning algorithms which have some common characteristics: train/test, cost functions, validation,…</a:t>
            </a:r>
          </a:p>
          <a:p>
            <a:r>
              <a:rPr lang="en-US" baseline="0" dirty="0" smtClean="0"/>
              <a:t>Let’s focus on machine learning</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4025318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a:t>
            </a:r>
            <a:r>
              <a:rPr lang="en-US" baseline="0" dirty="0" smtClean="0"/>
              <a:t>t strikes you the most on this slide? (1959!!)</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1905547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there are also</a:t>
            </a:r>
            <a:r>
              <a:rPr lang="en-US" baseline="0" dirty="0" smtClean="0"/>
              <a:t> in between =&gt; </a:t>
            </a:r>
            <a:r>
              <a:rPr lang="en-US" baseline="0" dirty="0" err="1" smtClean="0"/>
              <a:t>semisupervised</a:t>
            </a:r>
            <a:r>
              <a:rPr lang="en-US" baseline="0" dirty="0" smtClean="0"/>
              <a:t> learning when part of the data is labeled</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26</a:t>
            </a:fld>
            <a:endParaRPr lang="en-GB"/>
          </a:p>
        </p:txBody>
      </p:sp>
    </p:spTree>
    <p:extLst>
      <p:ext uri="{BB962C8B-B14F-4D97-AF65-F5344CB8AC3E}">
        <p14:creationId xmlns:p14="http://schemas.microsoft.com/office/powerpoint/2010/main" val="618123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29</a:t>
            </a:fld>
            <a:endParaRPr lang="en-GB"/>
          </a:p>
        </p:txBody>
      </p:sp>
    </p:spTree>
    <p:extLst>
      <p:ext uri="{BB962C8B-B14F-4D97-AF65-F5344CB8AC3E}">
        <p14:creationId xmlns:p14="http://schemas.microsoft.com/office/powerpoint/2010/main" val="564005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9A0A48-EDB1-4AFE-B1B7-10CE2A416496}" type="slidenum">
              <a:rPr lang="en-GB" smtClean="0"/>
              <a:t>3</a:t>
            </a:fld>
            <a:endParaRPr lang="en-GB" dirty="0"/>
          </a:p>
        </p:txBody>
      </p:sp>
    </p:spTree>
    <p:extLst>
      <p:ext uri="{BB962C8B-B14F-4D97-AF65-F5344CB8AC3E}">
        <p14:creationId xmlns:p14="http://schemas.microsoft.com/office/powerpoint/2010/main" val="3871061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Classification</a:t>
            </a:r>
            <a:r>
              <a:rPr lang="en-US" baseline="0" dirty="0" smtClean="0"/>
              <a:t> with 3 classes: low/medium/high</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30</a:t>
            </a:fld>
            <a:endParaRPr lang="en-GB"/>
          </a:p>
        </p:txBody>
      </p:sp>
    </p:spTree>
    <p:extLst>
      <p:ext uri="{BB962C8B-B14F-4D97-AF65-F5344CB8AC3E}">
        <p14:creationId xmlns:p14="http://schemas.microsoft.com/office/powerpoint/2010/main" val="3755868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het </a:t>
            </a:r>
            <a:r>
              <a:rPr lang="en-US" dirty="0" err="1" smtClean="0"/>
              <a:t>ook</a:t>
            </a:r>
            <a:r>
              <a:rPr lang="en-US" dirty="0" smtClean="0"/>
              <a:t> </a:t>
            </a:r>
            <a:r>
              <a:rPr lang="en-US" dirty="0" err="1" smtClean="0"/>
              <a:t>mogelijk</a:t>
            </a:r>
            <a:r>
              <a:rPr lang="en-US" dirty="0" smtClean="0"/>
              <a:t> om </a:t>
            </a:r>
            <a:r>
              <a:rPr lang="en-US" dirty="0" err="1" smtClean="0"/>
              <a:t>bijvoorbeeld</a:t>
            </a:r>
            <a:r>
              <a:rPr lang="en-US" dirty="0" smtClean="0"/>
              <a:t> </a:t>
            </a:r>
            <a:r>
              <a:rPr lang="en-US" dirty="0" err="1" smtClean="0"/>
              <a:t>een</a:t>
            </a:r>
            <a:r>
              <a:rPr lang="en-US" dirty="0" smtClean="0"/>
              <a:t> </a:t>
            </a:r>
            <a:r>
              <a:rPr lang="en-US" dirty="0" err="1" smtClean="0"/>
              <a:t>circulaire</a:t>
            </a:r>
            <a:r>
              <a:rPr lang="en-US" baseline="0" dirty="0" smtClean="0"/>
              <a:t> decision boundary </a:t>
            </a:r>
            <a:r>
              <a:rPr lang="en-US" baseline="0" dirty="0" err="1" smtClean="0"/>
              <a:t>te</a:t>
            </a:r>
            <a:r>
              <a:rPr lang="en-US" baseline="0" dirty="0" smtClean="0"/>
              <a:t> </a:t>
            </a:r>
            <a:r>
              <a:rPr lang="en-US" baseline="0" dirty="0" err="1" smtClean="0"/>
              <a:t>verkrijgen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31</a:t>
            </a:fld>
            <a:endParaRPr lang="en-GB"/>
          </a:p>
        </p:txBody>
      </p:sp>
    </p:spTree>
    <p:extLst>
      <p:ext uri="{BB962C8B-B14F-4D97-AF65-F5344CB8AC3E}">
        <p14:creationId xmlns:p14="http://schemas.microsoft.com/office/powerpoint/2010/main" val="1834547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a:t>
            </a:r>
            <a:r>
              <a:rPr lang="en-US" baseline="0" dirty="0" smtClean="0"/>
              <a:t> long been the most performant classification algorithm, neural networks currently outperform SVMs quite often, but we will skip those since they will be the topic of this afternoon’s lecture. Decision boundaries </a:t>
            </a:r>
            <a:r>
              <a:rPr lang="en-US" baseline="0" dirty="0" err="1" smtClean="0"/>
              <a:t>zijn</a:t>
            </a:r>
            <a:r>
              <a:rPr lang="en-US" baseline="0" dirty="0" smtClean="0"/>
              <a:t> </a:t>
            </a:r>
            <a:r>
              <a:rPr lang="en-US" baseline="0" dirty="0" err="1" smtClean="0"/>
              <a:t>soms</a:t>
            </a:r>
            <a:r>
              <a:rPr lang="en-US" baseline="0" dirty="0" smtClean="0"/>
              <a:t> complex, met logistic regression </a:t>
            </a:r>
            <a:r>
              <a:rPr lang="en-US" baseline="0" dirty="0" err="1" smtClean="0"/>
              <a:t>betekent</a:t>
            </a:r>
            <a:r>
              <a:rPr lang="en-US" baseline="0" dirty="0" smtClean="0"/>
              <a:t> </a:t>
            </a:r>
            <a:r>
              <a:rPr lang="en-US" baseline="0" dirty="0" err="1" smtClean="0"/>
              <a:t>dat</a:t>
            </a:r>
            <a:r>
              <a:rPr lang="en-US" baseline="0" dirty="0" smtClean="0"/>
              <a:t> </a:t>
            </a:r>
            <a:r>
              <a:rPr lang="en-US" baseline="0" dirty="0" err="1" smtClean="0"/>
              <a:t>dat</a:t>
            </a:r>
            <a:r>
              <a:rPr lang="en-US" baseline="0" dirty="0" smtClean="0"/>
              <a:t> je </a:t>
            </a:r>
            <a:r>
              <a:rPr lang="en-US" baseline="0" dirty="0" err="1" smtClean="0"/>
              <a:t>hogere</a:t>
            </a:r>
            <a:r>
              <a:rPr lang="en-US" baseline="0" dirty="0" smtClean="0"/>
              <a:t> </a:t>
            </a:r>
            <a:r>
              <a:rPr lang="en-US" baseline="0" dirty="0" err="1" smtClean="0"/>
              <a:t>orde</a:t>
            </a:r>
            <a:r>
              <a:rPr lang="en-US" baseline="0" dirty="0" smtClean="0"/>
              <a:t> polynomials </a:t>
            </a:r>
            <a:r>
              <a:rPr lang="en-US" baseline="0" dirty="0" err="1" smtClean="0"/>
              <a:t>moet</a:t>
            </a:r>
            <a:r>
              <a:rPr lang="en-US" baseline="0" dirty="0" smtClean="0"/>
              <a:t> </a:t>
            </a:r>
            <a:r>
              <a:rPr lang="en-US" baseline="0" dirty="0" err="1" smtClean="0"/>
              <a:t>gebruiken</a:t>
            </a:r>
            <a:r>
              <a:rPr lang="en-US" baseline="0" dirty="0" smtClean="0"/>
              <a:t> maar </a:t>
            </a:r>
            <a:r>
              <a:rPr lang="en-US" baseline="0" dirty="0" err="1" smtClean="0"/>
              <a:t>dat</a:t>
            </a:r>
            <a:r>
              <a:rPr lang="en-US" baseline="0" dirty="0" smtClean="0"/>
              <a:t> </a:t>
            </a:r>
            <a:r>
              <a:rPr lang="en-US" baseline="0" dirty="0" err="1" smtClean="0"/>
              <a:t>leidt</a:t>
            </a:r>
            <a:r>
              <a:rPr lang="en-US" baseline="0" dirty="0" smtClean="0"/>
              <a:t> al </a:t>
            </a:r>
            <a:r>
              <a:rPr lang="en-US" baseline="0" dirty="0" err="1" smtClean="0"/>
              <a:t>vrij</a:t>
            </a:r>
            <a:r>
              <a:rPr lang="en-US" baseline="0" dirty="0" smtClean="0"/>
              <a:t> </a:t>
            </a:r>
            <a:r>
              <a:rPr lang="en-US" baseline="0" dirty="0" err="1" smtClean="0"/>
              <a:t>snel</a:t>
            </a:r>
            <a:r>
              <a:rPr lang="en-US" baseline="0" dirty="0" smtClean="0"/>
              <a:t> tot </a:t>
            </a:r>
            <a:r>
              <a:rPr lang="en-US" baseline="0" dirty="0" err="1" smtClean="0"/>
              <a:t>problemen</a:t>
            </a:r>
            <a:r>
              <a:rPr lang="en-US" baseline="0" dirty="0" smtClean="0"/>
              <a:t>, SVMs </a:t>
            </a:r>
            <a:r>
              <a:rPr lang="en-US" baseline="0" dirty="0" err="1" smtClean="0"/>
              <a:t>hebben</a:t>
            </a:r>
            <a:r>
              <a:rPr lang="en-US" baseline="0" dirty="0" smtClean="0"/>
              <a:t> </a:t>
            </a:r>
            <a:r>
              <a:rPr lang="en-US" baseline="0" dirty="0" err="1" smtClean="0"/>
              <a:t>daarom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32</a:t>
            </a:fld>
            <a:endParaRPr lang="en-GB"/>
          </a:p>
        </p:txBody>
      </p:sp>
    </p:spTree>
    <p:extLst>
      <p:ext uri="{BB962C8B-B14F-4D97-AF65-F5344CB8AC3E}">
        <p14:creationId xmlns:p14="http://schemas.microsoft.com/office/powerpoint/2010/main" val="2133393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Ook</a:t>
            </a:r>
            <a:r>
              <a:rPr lang="en-US" baseline="0" dirty="0" smtClean="0"/>
              <a:t> </a:t>
            </a:r>
            <a:r>
              <a:rPr lang="en-US" baseline="0" dirty="0" err="1" smtClean="0"/>
              <a:t>interessant</a:t>
            </a:r>
            <a:r>
              <a:rPr lang="en-US" baseline="0" dirty="0" smtClean="0"/>
              <a:t> =&gt; </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35</a:t>
            </a:fld>
            <a:endParaRPr lang="en-GB"/>
          </a:p>
        </p:txBody>
      </p:sp>
    </p:spTree>
    <p:extLst>
      <p:ext uri="{BB962C8B-B14F-4D97-AF65-F5344CB8AC3E}">
        <p14:creationId xmlns:p14="http://schemas.microsoft.com/office/powerpoint/2010/main" val="4088271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assume independence between A, definitely for NLP cases</a:t>
            </a:r>
            <a:r>
              <a:rPr lang="en-US" baseline="0" dirty="0" smtClean="0"/>
              <a:t> this is not the case</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36</a:t>
            </a:fld>
            <a:endParaRPr lang="en-GB"/>
          </a:p>
        </p:txBody>
      </p:sp>
    </p:spTree>
    <p:extLst>
      <p:ext uri="{BB962C8B-B14F-4D97-AF65-F5344CB8AC3E}">
        <p14:creationId xmlns:p14="http://schemas.microsoft.com/office/powerpoint/2010/main" val="1871799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apart from that… be creative,</a:t>
            </a:r>
            <a:r>
              <a:rPr lang="en-US" baseline="0" dirty="0" smtClean="0"/>
              <a:t> make your own diagnostics!</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43</a:t>
            </a:fld>
            <a:endParaRPr lang="en-GB"/>
          </a:p>
        </p:txBody>
      </p:sp>
    </p:spTree>
    <p:extLst>
      <p:ext uri="{BB962C8B-B14F-4D97-AF65-F5344CB8AC3E}">
        <p14:creationId xmlns:p14="http://schemas.microsoft.com/office/powerpoint/2010/main" val="3207255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smtClean="0"/>
              <a:t>Big Data: Data availability</a:t>
            </a:r>
            <a:r>
              <a:rPr lang="en-US" baseline="0" dirty="0" smtClean="0"/>
              <a:t> has exploded, </a:t>
            </a:r>
            <a:r>
              <a:rPr lang="en-US" baseline="0" dirty="0" err="1" smtClean="0"/>
              <a:t>cf</a:t>
            </a:r>
            <a:r>
              <a:rPr lang="en-US" baseline="0" dirty="0" smtClean="0"/>
              <a:t> slide, and at the same time the tools to </a:t>
            </a:r>
            <a:r>
              <a:rPr lang="en-US" baseline="0" dirty="0" err="1" smtClean="0"/>
              <a:t>analyse</a:t>
            </a:r>
            <a:r>
              <a:rPr lang="en-US" baseline="0" dirty="0" smtClean="0"/>
              <a:t> these have become better. This completes the circles as it motivate more data publishing at higher rates, more use cases pushing the Big Data frameworks even further</a:t>
            </a:r>
            <a:endParaRPr lang="en-US" dirty="0" smtClean="0"/>
          </a:p>
          <a:p>
            <a:pPr>
              <a:spcBef>
                <a:spcPts val="0"/>
              </a:spcBef>
              <a:buNone/>
            </a:pPr>
            <a:r>
              <a:rPr lang="en-US" dirty="0" smtClean="0"/>
              <a:t>What has changed? There</a:t>
            </a:r>
            <a:r>
              <a:rPr lang="en-US" baseline="0" dirty="0" smtClean="0"/>
              <a:t> has always been data (cf. speaker at </a:t>
            </a:r>
            <a:r>
              <a:rPr lang="en-US" baseline="0" dirty="0" err="1" smtClean="0"/>
              <a:t>Winterschool</a:t>
            </a:r>
            <a:r>
              <a:rPr lang="en-US" baseline="0" dirty="0" smtClean="0"/>
              <a:t> </a:t>
            </a:r>
            <a:r>
              <a:rPr lang="en-US" baseline="0" dirty="0" err="1" smtClean="0"/>
              <a:t>Taragona</a:t>
            </a:r>
            <a:r>
              <a:rPr lang="en-US" baseline="0" dirty="0" smtClean="0"/>
              <a:t>). But now a little miracle has happened. Data generation has exploded but</a:t>
            </a:r>
          </a:p>
        </p:txBody>
      </p:sp>
      <p:sp>
        <p:nvSpPr>
          <p:cNvPr id="4" name="Slide Number Placeholder 3"/>
          <p:cNvSpPr>
            <a:spLocks noGrp="1"/>
          </p:cNvSpPr>
          <p:nvPr>
            <p:ph type="sldNum" sz="quarter" idx="10"/>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358016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 recommender systems analyze</a:t>
            </a:r>
            <a:r>
              <a:rPr lang="en-US" baseline="0" dirty="0" smtClean="0"/>
              <a:t> your click and buy behavior, try to put you in groups (collaborative filtering), </a:t>
            </a:r>
            <a:r>
              <a:rPr lang="en-US" baseline="0" dirty="0" err="1" smtClean="0"/>
              <a:t>Paypal</a:t>
            </a:r>
            <a:r>
              <a:rPr lang="en-US" baseline="0" dirty="0" smtClean="0"/>
              <a:t> analyses your transactions</a:t>
            </a:r>
          </a:p>
          <a:p>
            <a:r>
              <a:rPr lang="en-US" baseline="0" dirty="0" smtClean="0"/>
              <a:t>Multimedia consumption: Netflix recommendation systems, Spotify tries to generate personalized playing lists based on your behavior </a:t>
            </a:r>
          </a:p>
          <a:p>
            <a:r>
              <a:rPr lang="en-US" baseline="0" dirty="0" smtClean="0"/>
              <a:t>Personal health: eating (weight watchers), Runkeeper sports behavior, </a:t>
            </a:r>
          </a:p>
          <a:p>
            <a:r>
              <a:rPr lang="en-US" baseline="0" dirty="0" smtClean="0"/>
              <a:t>Online Gaming</a:t>
            </a:r>
          </a:p>
          <a:p>
            <a:r>
              <a:rPr lang="en-US" baseline="0" dirty="0" smtClean="0"/>
              <a:t>Social media and QA systems, LinkedIn for jobs…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3431051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the sequencing</a:t>
            </a:r>
            <a:r>
              <a:rPr lang="en-US" baseline="0" dirty="0" smtClean="0"/>
              <a:t> and assembling the first human genome has dropped from $100million dollar to </a:t>
            </a:r>
            <a:r>
              <a:rPr lang="en-US" baseline="0" dirty="0" err="1" smtClean="0"/>
              <a:t>roughty</a:t>
            </a:r>
            <a:r>
              <a:rPr lang="en-US" baseline="0" dirty="0" smtClean="0"/>
              <a:t> 1000$, making it affordable for use in hospitals. Drops faster than </a:t>
            </a:r>
            <a:r>
              <a:rPr lang="en-US" baseline="0" dirty="0" err="1" smtClean="0"/>
              <a:t>moore’s</a:t>
            </a:r>
            <a:r>
              <a:rPr lang="en-US" baseline="0" dirty="0" smtClean="0"/>
              <a:t> law.</a:t>
            </a:r>
          </a:p>
          <a:p>
            <a:r>
              <a:rPr lang="en-US" baseline="0" dirty="0" smtClean="0"/>
              <a:t>Data processing is however not trivial. A sequencer typically works with multiple copies of the same DNA, which is shattered to pieces of roughly 100bp which have to be assembled / mapped to form the entire 3Gbp human genome. Talk in recent Spark Summit a </a:t>
            </a:r>
            <a:r>
              <a:rPr lang="en-US" baseline="0" dirty="0" err="1" smtClean="0"/>
              <a:t>colleaugue</a:t>
            </a:r>
            <a:r>
              <a:rPr lang="en-US" baseline="0" dirty="0" smtClean="0"/>
              <a:t> of Ghent University showed to enormous impact in veterinary sciences (less ethic issues!)</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300462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number of connected devices is skyrocketing. New products like connected cars will lead to an even higher number…</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383025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Really, although it</a:t>
            </a:r>
            <a:r>
              <a:rPr lang="en-US" baseline="0" dirty="0" smtClean="0"/>
              <a:t> might be a bubble people would like to connect everything to the internet…. Even your water bottles, your tooth brushes, your shoes and your daughter’s Barbie doll…</a:t>
            </a:r>
            <a:endParaRPr lang="en-US" dirty="0"/>
          </a:p>
        </p:txBody>
      </p:sp>
      <p:sp>
        <p:nvSpPr>
          <p:cNvPr id="4" name="Slide Number Placeholder 3"/>
          <p:cNvSpPr>
            <a:spLocks noGrp="1"/>
          </p:cNvSpPr>
          <p:nvPr>
            <p:ph type="sldNum" sz="quarter" idx="10"/>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1550352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If</a:t>
            </a:r>
            <a:r>
              <a:rPr lang="en-US" i="1" baseline="0" dirty="0" smtClean="0"/>
              <a:t> you think Social Media is generating a lot of data you </a:t>
            </a:r>
            <a:r>
              <a:rPr lang="en-US" i="1" baseline="0" dirty="0" err="1" smtClean="0"/>
              <a:t>ain’t</a:t>
            </a:r>
            <a:r>
              <a:rPr lang="en-US" i="1" baseline="0" dirty="0" smtClean="0"/>
              <a:t> seen nothing yet. In January </a:t>
            </a:r>
            <a:r>
              <a:rPr lang="en-US" i="1" baseline="0" dirty="0" err="1" smtClean="0"/>
              <a:t>Sofie</a:t>
            </a:r>
            <a:r>
              <a:rPr lang="en-US" i="1" baseline="0" dirty="0" smtClean="0"/>
              <a:t> will supervisor of a </a:t>
            </a:r>
            <a:r>
              <a:rPr lang="en-US" i="1" baseline="0" dirty="0" err="1" smtClean="0"/>
              <a:t>Phd</a:t>
            </a:r>
            <a:r>
              <a:rPr lang="en-US" i="1" baseline="0" dirty="0" smtClean="0"/>
              <a:t> collaboration with Arcelor Mittal. The sensors they put on their machinery typically generate 1000 events per second. We already worked with data from a single pipeline (</a:t>
            </a:r>
            <a:r>
              <a:rPr lang="en-US" i="1" baseline="0" dirty="0" err="1" smtClean="0"/>
              <a:t>coldmill</a:t>
            </a:r>
            <a:r>
              <a:rPr lang="en-US" i="1" baseline="0" dirty="0" smtClean="0"/>
              <a:t>) which has over 200 sensor installed. </a:t>
            </a:r>
          </a:p>
          <a:p>
            <a:r>
              <a:rPr lang="en-US" i="1" baseline="0" dirty="0" smtClean="0"/>
              <a:t>Assume 100b per event =&gt; 100 x 200 x 1000 b per second =&gt;  20 MB per second, 1 GB per minute =&gt; 1 TB per day. In practice you can work with </a:t>
            </a:r>
            <a:r>
              <a:rPr lang="en-US" i="1" baseline="0" dirty="0" err="1" smtClean="0"/>
              <a:t>downsampled</a:t>
            </a:r>
            <a:r>
              <a:rPr lang="en-US" i="1" baseline="0" dirty="0" smtClean="0"/>
              <a:t> data, for example store one event per second for most sensors but still….</a:t>
            </a:r>
            <a:endParaRPr lang="en-US" i="1" dirty="0"/>
          </a:p>
        </p:txBody>
      </p:sp>
      <p:sp>
        <p:nvSpPr>
          <p:cNvPr id="4" name="Slide Number Placeholder 3"/>
          <p:cNvSpPr>
            <a:spLocks noGrp="1"/>
          </p:cNvSpPr>
          <p:nvPr>
            <p:ph type="sldNum" sz="quarter" idx="10"/>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592998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a:t>
            </a:r>
            <a:r>
              <a:rPr lang="en-US" baseline="0" dirty="0" smtClean="0"/>
              <a:t> most use cases in fact velocity (=latency) will be more challenging, think IOT for example. Data quality = veracity (example </a:t>
            </a:r>
            <a:r>
              <a:rPr lang="en-US" baseline="0" dirty="0" err="1" smtClean="0"/>
              <a:t>Telenet</a:t>
            </a:r>
            <a:r>
              <a:rPr lang="en-US" baseline="0" dirty="0" smtClean="0"/>
              <a:t> =&gt; no data quality checks data is almost unusable), variety: the data publisher doesn’t worry about the data scientist!</a:t>
            </a:r>
          </a:p>
        </p:txBody>
      </p:sp>
      <p:sp>
        <p:nvSpPr>
          <p:cNvPr id="4" name="Slide Number Placeholder 3"/>
          <p:cNvSpPr>
            <a:spLocks noGrp="1"/>
          </p:cNvSpPr>
          <p:nvPr>
            <p:ph type="sldNum" sz="quarter" idx="10"/>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1715818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3-2-2018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Click to edit Master title style</a:t>
            </a:r>
            <a:endParaRPr lang="en-GB" dirty="0"/>
          </a:p>
        </p:txBody>
      </p:sp>
      <p:sp>
        <p:nvSpPr>
          <p:cNvPr id="3" name="Content Placeholder 2"/>
          <p:cNvSpPr>
            <a:spLocks noGrp="1"/>
          </p:cNvSpPr>
          <p:nvPr>
            <p:ph sz="half" idx="1"/>
          </p:nvPr>
        </p:nvSpPr>
        <p:spPr>
          <a:xfrm>
            <a:off x="888007" y="1842347"/>
            <a:ext cx="7552557" cy="6967502"/>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GB" dirty="0"/>
          </a:p>
        </p:txBody>
      </p:sp>
      <p:sp>
        <p:nvSpPr>
          <p:cNvPr id="4" name="Content Placeholder 3"/>
          <p:cNvSpPr>
            <a:spLocks noGrp="1"/>
          </p:cNvSpPr>
          <p:nvPr>
            <p:ph sz="half" idx="2"/>
          </p:nvPr>
        </p:nvSpPr>
        <p:spPr>
          <a:xfrm>
            <a:off x="8729541" y="1842347"/>
            <a:ext cx="7552559" cy="6967502"/>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GB"/>
          </a:p>
        </p:txBody>
      </p:sp>
    </p:spTree>
    <p:extLst>
      <p:ext uri="{BB962C8B-B14F-4D97-AF65-F5344CB8AC3E}">
        <p14:creationId xmlns:p14="http://schemas.microsoft.com/office/powerpoint/2010/main" val="9101646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en-US" noProof="0" smtClean="0"/>
              <a:t>Click to edit Master title style</a:t>
            </a:r>
            <a:endParaRPr lang="nl-BE"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rgbClr val="FFD200"/>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dirty="0"/>
              <a:t>Klik om de ondertitel / presentator / datum [</a:t>
            </a:r>
            <a:r>
              <a:rPr lang="nl-BE" noProof="0" dirty="0" err="1"/>
              <a:t>dd</a:t>
            </a:r>
            <a:r>
              <a:rPr lang="nl-BE" noProof="0" dirty="0"/>
              <a:t>-mm-</a:t>
            </a:r>
            <a:r>
              <a:rPr lang="nl-BE" noProof="0" dirty="0" err="1"/>
              <a:t>yyyy</a:t>
            </a:r>
            <a:r>
              <a:rPr lang="nl-BE" noProof="0" dirty="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dirty="0"/>
              <a:t>Klik om de organisatie stijlen te bewerken</a:t>
            </a:r>
          </a:p>
          <a:p>
            <a:pPr lvl="1"/>
            <a:r>
              <a:rPr lang="nl-BE" noProof="0" smtClean="0"/>
              <a:t>tweede niveau</a:t>
            </a:r>
            <a:endParaRPr lang="nl-BE" noProof="0" dirty="0"/>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dirty="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dirty="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dirty="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dirty="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5572798" cy="13932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95398" y="8363069"/>
            <a:ext cx="1361285" cy="928531"/>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4691" y="7906160"/>
            <a:ext cx="2308379" cy="1847440"/>
          </a:xfrm>
          <a:prstGeom prst="rect">
            <a:avLst/>
          </a:prstGeom>
        </p:spPr>
      </p:pic>
    </p:spTree>
    <p:extLst>
      <p:ext uri="{BB962C8B-B14F-4D97-AF65-F5344CB8AC3E}">
        <p14:creationId xmlns:p14="http://schemas.microsoft.com/office/powerpoint/2010/main" val="94181466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dirty="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a:t>
            </a:fld>
            <a:endParaRPr lang="nl-BE" noProof="0" dirty="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noProof="0" dirty="0" smtClean="0"/>
              <a:t>Click to edit Master title style</a:t>
            </a:r>
            <a:endParaRPr lang="nl-BE" noProof="0" dirty="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sz="4400"/>
            </a:lvl2pPr>
            <a:lvl3pPr defTabSz="457200">
              <a:lnSpc>
                <a:spcPct val="120000"/>
              </a:lnSpc>
              <a:defRPr sz="4000"/>
            </a:lvl3pPr>
            <a:lvl4pPr marL="2328863" indent="-550863" defTabSz="1912938">
              <a:lnSpc>
                <a:spcPct val="120000"/>
              </a:lnSpc>
              <a:tabLst/>
              <a:defRPr sz="3600"/>
            </a:lvl4pPr>
            <a:lvl5pPr marL="2962275" indent="-442913" defTabSz="457200">
              <a:lnSpc>
                <a:spcPct val="120000"/>
              </a:lnSpc>
              <a:buFont typeface="Arial" panose="020B0604020202020204" pitchFamily="34" charset="0"/>
              <a:buChar char="̶"/>
              <a:defRPr sz="3200"/>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p:cNvSpPr>
            <a:spLocks noGrp="1"/>
          </p:cNvSpPr>
          <p:nvPr>
            <p:ph type="dt" sz="half" idx="10"/>
          </p:nvPr>
        </p:nvSpPr>
        <p:spPr/>
        <p:txBody>
          <a:bodyPr/>
          <a:lstStyle/>
          <a:p>
            <a:fld id="{25470885-0B31-4E06-AE71-7E16801F2838}" type="datetime1">
              <a:rPr lang="nl-BE" noProof="0" smtClean="0"/>
              <a:t>3/02/2018</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6" name="Slide Number Placeholder 5"/>
          <p:cNvSpPr>
            <a:spLocks noGrp="1"/>
          </p:cNvSpPr>
          <p:nvPr>
            <p:ph type="sldNum" sz="quarter" idx="12"/>
          </p:nvPr>
        </p:nvSpPr>
        <p:spPr/>
        <p:txBody>
          <a:bodyPr/>
          <a:lstStyle/>
          <a:p>
            <a:fld id="{7AE184E0-0BD4-4705-A12B-9B71DDE63301}" type="slidenum">
              <a:rPr lang="nl-BE" noProof="0" smtClean="0"/>
              <a:t>‹#›</a:t>
            </a:fld>
            <a:endParaRPr lang="nl-BE" noProof="0" dirty="0"/>
          </a:p>
        </p:txBody>
      </p:sp>
    </p:spTree>
    <p:extLst>
      <p:ext uri="{BB962C8B-B14F-4D97-AF65-F5344CB8AC3E}">
        <p14:creationId xmlns:p14="http://schemas.microsoft.com/office/powerpoint/2010/main" val="30815775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noProof="0" dirty="0" smtClean="0"/>
              <a:t>Click to edit Master title style</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3/02/2018</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a:t>
            </a:fld>
            <a:endParaRPr lang="nl-BE" noProof="0" dirty="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131488713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noProof="0" dirty="0" smtClean="0"/>
              <a:t>Click to edit Master title style</a:t>
            </a:r>
            <a:endParaRPr lang="nl-BE" noProof="0" dirty="0"/>
          </a:p>
        </p:txBody>
      </p:sp>
      <p:sp>
        <p:nvSpPr>
          <p:cNvPr id="3" name="Date Placeholder 2"/>
          <p:cNvSpPr>
            <a:spLocks noGrp="1"/>
          </p:cNvSpPr>
          <p:nvPr>
            <p:ph type="dt" sz="half" idx="10"/>
          </p:nvPr>
        </p:nvSpPr>
        <p:spPr/>
        <p:txBody>
          <a:bodyPr/>
          <a:lstStyle/>
          <a:p>
            <a:fld id="{656594B6-17DF-4759-A7A5-128AFEA77F2C}" type="datetime1">
              <a:rPr lang="nl-BE" noProof="0" smtClean="0"/>
              <a:t>3/02/2018</a:t>
            </a:fld>
            <a:endParaRPr lang="nl-BE" noProof="0" dirty="0"/>
          </a:p>
        </p:txBody>
      </p:sp>
      <p:sp>
        <p:nvSpPr>
          <p:cNvPr id="4" name="Footer Placeholder 3"/>
          <p:cNvSpPr>
            <a:spLocks noGrp="1"/>
          </p:cNvSpPr>
          <p:nvPr>
            <p:ph type="ftr" sz="quarter" idx="11"/>
          </p:nvPr>
        </p:nvSpPr>
        <p:spPr/>
        <p:txBody>
          <a:bodyPr/>
          <a:lstStyle/>
          <a:p>
            <a:endParaRPr lang="nl-BE" noProof="0" dirty="0"/>
          </a:p>
        </p:txBody>
      </p:sp>
      <p:sp>
        <p:nvSpPr>
          <p:cNvPr id="5" name="Slide Number Placeholder 4"/>
          <p:cNvSpPr>
            <a:spLocks noGrp="1"/>
          </p:cNvSpPr>
          <p:nvPr>
            <p:ph type="sldNum" sz="quarter" idx="12"/>
          </p:nvPr>
        </p:nvSpPr>
        <p:spPr/>
        <p:txBody>
          <a:bodyPr/>
          <a:lstStyle/>
          <a:p>
            <a:fld id="{7AE184E0-0BD4-4705-A12B-9B71DDE63301}" type="slidenum">
              <a:rPr lang="nl-BE" noProof="0" smtClean="0"/>
              <a:t>‹#›</a:t>
            </a:fld>
            <a:endParaRPr lang="nl-BE"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3745163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3-2-2018</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29494181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5" name="Tijdelijke aanduiding voor tekst 4"/>
          <p:cNvSpPr>
            <a:spLocks noGrp="1"/>
          </p:cNvSpPr>
          <p:nvPr>
            <p:ph type="body" sz="quarter" idx="10" hasCustomPrompt="1"/>
          </p:nvPr>
        </p:nvSpPr>
        <p:spPr bwMode="white">
          <a:xfrm>
            <a:off x="9215999" y="3095999"/>
            <a:ext cx="7257600" cy="1717969"/>
          </a:xfrm>
        </p:spPr>
        <p:txBody>
          <a:bodyPr>
            <a:normAutofit/>
          </a:bodyPr>
          <a:lstStyle>
            <a:lvl1pPr marL="0" indent="0">
              <a:lnSpc>
                <a:spcPts val="3500"/>
              </a:lnSpc>
              <a:buNone/>
              <a:defRPr sz="2400">
                <a:solidFill>
                  <a:schemeClr val="bg1"/>
                </a:solidFill>
              </a:defRPr>
            </a:lvl1pPr>
          </a:lstStyle>
          <a:p>
            <a:pPr lvl="0"/>
            <a:r>
              <a:rPr lang="nl-NL" dirty="0"/>
              <a:t>Klik om de namen van </a:t>
            </a:r>
            <a:r>
              <a:rPr lang="nl-NL" dirty="0" err="1"/>
              <a:t>social</a:t>
            </a:r>
            <a:r>
              <a:rPr lang="nl-NL" dirty="0"/>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a:lnSpc>
                <a:spcPts val="3500"/>
              </a:lnSpc>
              <a:defRPr sz="2500" u="none" cap="none" baseline="0">
                <a:solidFill>
                  <a:schemeClr val="bg1"/>
                </a:solidFill>
                <a:uFill>
                  <a:solidFill>
                    <a:schemeClr val="bg1"/>
                  </a:solidFill>
                </a:uFill>
                <a:latin typeface="+mn-lt"/>
              </a:defRPr>
            </a:lvl1pPr>
          </a:lstStyle>
          <a:p>
            <a:r>
              <a:rPr lang="nl-BE" noProof="0" dirty="0"/>
              <a:t>Klik om de gegevens van de presentator in </a:t>
            </a:r>
            <a:r>
              <a:rPr lang="nl-BE" noProof="0"/>
              <a:t>te typen</a:t>
            </a:r>
            <a:endParaRPr lang="nl-BE"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Afbeelding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5572798" cy="1393200"/>
          </a:xfrm>
          <a:prstGeom prst="rect">
            <a:avLst/>
          </a:prstGeom>
        </p:spPr>
      </p:pic>
    </p:spTree>
    <p:extLst>
      <p:ext uri="{BB962C8B-B14F-4D97-AF65-F5344CB8AC3E}">
        <p14:creationId xmlns:p14="http://schemas.microsoft.com/office/powerpoint/2010/main" val="3103785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36" y="6267592"/>
            <a:ext cx="14737874" cy="1937173"/>
          </a:xfrm>
        </p:spPr>
        <p:txBody>
          <a:bodyPr anchor="t"/>
          <a:lstStyle>
            <a:lvl1pPr algn="l">
              <a:defRPr sz="5120" b="1" cap="all"/>
            </a:lvl1pPr>
          </a:lstStyle>
          <a:p>
            <a:r>
              <a:rPr lang="nl-BE" dirty="0" smtClean="0"/>
              <a:t>Click to edit Master title style</a:t>
            </a:r>
            <a:endParaRPr lang="en-GB" dirty="0"/>
          </a:p>
        </p:txBody>
      </p:sp>
      <p:sp>
        <p:nvSpPr>
          <p:cNvPr id="3" name="Text Placeholder 2"/>
          <p:cNvSpPr>
            <a:spLocks noGrp="1"/>
          </p:cNvSpPr>
          <p:nvPr>
            <p:ph type="body" idx="1"/>
          </p:nvPr>
        </p:nvSpPr>
        <p:spPr>
          <a:xfrm>
            <a:off x="1369636" y="4133993"/>
            <a:ext cx="14737874" cy="2133599"/>
          </a:xfrm>
        </p:spPr>
        <p:txBody>
          <a:bodyPr anchor="b"/>
          <a:lstStyle>
            <a:lvl1pPr marL="0" indent="0">
              <a:buNone/>
              <a:defRPr sz="2844"/>
            </a:lvl1pPr>
            <a:lvl2pPr marL="650230" indent="0">
              <a:buNone/>
              <a:defRPr sz="2560"/>
            </a:lvl2pPr>
            <a:lvl3pPr marL="1300460" indent="0">
              <a:buNone/>
              <a:defRPr sz="2276"/>
            </a:lvl3pPr>
            <a:lvl4pPr marL="1950690" indent="0">
              <a:buNone/>
              <a:defRPr sz="1991"/>
            </a:lvl4pPr>
            <a:lvl5pPr marL="2600919" indent="0">
              <a:buNone/>
              <a:defRPr sz="1991"/>
            </a:lvl5pPr>
            <a:lvl6pPr marL="3251149" indent="0">
              <a:buNone/>
              <a:defRPr sz="1991"/>
            </a:lvl6pPr>
            <a:lvl7pPr marL="3901379" indent="0">
              <a:buNone/>
              <a:defRPr sz="1991"/>
            </a:lvl7pPr>
            <a:lvl8pPr marL="4551609" indent="0">
              <a:buNone/>
              <a:defRPr sz="1991"/>
            </a:lvl8pPr>
            <a:lvl9pPr marL="5201839" indent="0">
              <a:buNone/>
              <a:defRPr sz="1991"/>
            </a:lvl9pPr>
          </a:lstStyle>
          <a:p>
            <a:pPr lvl="0"/>
            <a:r>
              <a:rPr lang="nl-BE" smtClean="0"/>
              <a:t>Click to edit Master text styles</a:t>
            </a:r>
          </a:p>
        </p:txBody>
      </p:sp>
      <p:cxnSp>
        <p:nvCxnSpPr>
          <p:cNvPr id="4" name="Straight Connector 3"/>
          <p:cNvCxnSpPr/>
          <p:nvPr userDrawn="1"/>
        </p:nvCxnSpPr>
        <p:spPr>
          <a:xfrm>
            <a:off x="1015885" y="8940829"/>
            <a:ext cx="15306906" cy="225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4696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136025"/>
            <a:ext cx="15705282" cy="863693"/>
          </a:xfrm>
          <a:prstGeom prst="rect">
            <a:avLst/>
          </a:prstGeom>
        </p:spPr>
        <p:txBody>
          <a:bodyPr vert="horz" lIns="91440" tIns="45720" rIns="91440" bIns="45720" rtlCol="0" anchor="b" anchorCtr="0">
            <a:noAutofit/>
          </a:bodyPr>
          <a:lstStyle/>
          <a:p>
            <a:r>
              <a:rPr lang="nl-BE" noProof="0" dirty="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3/02/2018</a:t>
            </a:fld>
            <a:endParaRPr lang="nl-BE"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a:t>
            </a:fld>
            <a:endParaRPr lang="nl-BE"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6" r:id="rId8"/>
    <p:sldLayoutId id="2147483680" r:id="rId9"/>
    <p:sldLayoutId id="2147483681" r:id="rId10"/>
  </p:sldLayoutIdLst>
  <p:timing>
    <p:tnLst>
      <p:par>
        <p:cTn id="1" dur="indefinite" restart="never" nodeType="tmRoot"/>
      </p:par>
    </p:tnLst>
  </p:timing>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4.xml"/><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41.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upyter/docker-stacks" TargetMode="External"/><Relationship Id="rId7" Type="http://schemas.openxmlformats.org/officeDocument/2006/relationships/image" Target="../media/image44.emf"/><Relationship Id="rId2" Type="http://schemas.openxmlformats.org/officeDocument/2006/relationships/hyperlink" Target="http://www.putty.org/" TargetMode="External"/><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hyperlink" Target="https://github.com/wsargent/docker-cheat-shee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Train occupancy prediction</a:t>
            </a:r>
            <a:endParaRPr lang="nl-BE" dirty="0"/>
          </a:p>
        </p:txBody>
      </p:sp>
      <p:sp>
        <p:nvSpPr>
          <p:cNvPr id="3" name="Subtitle 2"/>
          <p:cNvSpPr>
            <a:spLocks noGrp="1"/>
          </p:cNvSpPr>
          <p:nvPr>
            <p:ph type="subTitle" idx="1"/>
          </p:nvPr>
        </p:nvSpPr>
        <p:spPr/>
        <p:txBody>
          <a:bodyPr>
            <a:noAutofit/>
          </a:bodyPr>
          <a:lstStyle/>
          <a:p>
            <a:r>
              <a:rPr lang="en-US" dirty="0" smtClean="0"/>
              <a:t>dieter.dewitte@ugent.be					Lyon, February </a:t>
            </a:r>
            <a:r>
              <a:rPr lang="en-US" dirty="0"/>
              <a:t>6</a:t>
            </a:r>
            <a:r>
              <a:rPr lang="en-US" dirty="0" smtClean="0"/>
              <a:t>, 2018</a:t>
            </a:r>
            <a:endParaRPr lang="nl-BE" dirty="0"/>
          </a:p>
          <a:p>
            <a:endParaRPr lang="nl-BE" dirty="0"/>
          </a:p>
        </p:txBody>
      </p:sp>
      <p:sp>
        <p:nvSpPr>
          <p:cNvPr id="4" name="Text Placeholder 3"/>
          <p:cNvSpPr>
            <a:spLocks noGrp="1"/>
          </p:cNvSpPr>
          <p:nvPr>
            <p:ph type="body" sz="quarter" idx="10"/>
          </p:nvPr>
        </p:nvSpPr>
        <p:spPr/>
        <p:txBody>
          <a:bodyPr/>
          <a:lstStyle/>
          <a:p>
            <a:r>
              <a:rPr lang="nl-BE" dirty="0" smtClean="0"/>
              <a:t>IDLAB</a:t>
            </a:r>
            <a:endParaRPr lang="nl-BE" dirty="0"/>
          </a:p>
        </p:txBody>
      </p:sp>
    </p:spTree>
    <p:extLst>
      <p:ext uri="{BB962C8B-B14F-4D97-AF65-F5344CB8AC3E}">
        <p14:creationId xmlns:p14="http://schemas.microsoft.com/office/powerpoint/2010/main" val="3115915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Data-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897" y="1490958"/>
            <a:ext cx="12805623" cy="7863856"/>
          </a:xfrm>
          <a:prstGeom prst="rect">
            <a:avLst/>
          </a:prstGeom>
        </p:spPr>
      </p:pic>
      <p:sp>
        <p:nvSpPr>
          <p:cNvPr id="2" name="Title 1"/>
          <p:cNvSpPr>
            <a:spLocks noGrp="1"/>
          </p:cNvSpPr>
          <p:nvPr>
            <p:ph type="title"/>
          </p:nvPr>
        </p:nvSpPr>
        <p:spPr>
          <a:xfrm>
            <a:off x="830118" y="767397"/>
            <a:ext cx="15705282" cy="863693"/>
          </a:xfrm>
        </p:spPr>
        <p:txBody>
          <a:bodyPr/>
          <a:lstStyle/>
          <a:p>
            <a:r>
              <a:rPr lang="en-US" dirty="0" smtClean="0"/>
              <a:t>not just ‘my Data is bigger than yours’…</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10</a:t>
            </a:fld>
            <a:endParaRPr lang="nl-BE" noProof="0" dirty="0"/>
          </a:p>
        </p:txBody>
      </p:sp>
    </p:spTree>
    <p:extLst>
      <p:ext uri="{BB962C8B-B14F-4D97-AF65-F5344CB8AC3E}">
        <p14:creationId xmlns:p14="http://schemas.microsoft.com/office/powerpoint/2010/main" val="1349716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Train occupancy prediction</a:t>
            </a:r>
            <a:endParaRPr lang="en-US" dirty="0"/>
          </a:p>
        </p:txBody>
      </p:sp>
      <p:sp>
        <p:nvSpPr>
          <p:cNvPr id="4" name="Slide Number Placeholder 3"/>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t>11</a:t>
            </a:fld>
            <a:endParaRPr lang="nl-BE" noProof="0" dirty="0"/>
          </a:p>
        </p:txBody>
      </p:sp>
    </p:spTree>
    <p:extLst>
      <p:ext uri="{BB962C8B-B14F-4D97-AF65-F5344CB8AC3E}">
        <p14:creationId xmlns:p14="http://schemas.microsoft.com/office/powerpoint/2010/main" val="11954108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spitsgids</a:t>
            </a:r>
            <a:endParaRPr lang="en-US" dirty="0"/>
          </a:p>
        </p:txBody>
      </p:sp>
      <p:sp>
        <p:nvSpPr>
          <p:cNvPr id="7" name="Content Placeholder 6"/>
          <p:cNvSpPr>
            <a:spLocks noGrp="1"/>
          </p:cNvSpPr>
          <p:nvPr>
            <p:ph idx="1"/>
          </p:nvPr>
        </p:nvSpPr>
        <p:spPr>
          <a:xfrm>
            <a:off x="830118" y="1194363"/>
            <a:ext cx="10771332" cy="8033719"/>
          </a:xfrm>
        </p:spPr>
        <p:txBody>
          <a:bodyPr>
            <a:normAutofit fontScale="85000" lnSpcReduction="20000"/>
          </a:bodyPr>
          <a:lstStyle/>
          <a:p>
            <a:pPr marL="85725" indent="0">
              <a:buNone/>
            </a:pPr>
            <a:r>
              <a:rPr lang="en-US" dirty="0" smtClean="0"/>
              <a:t>          w  : 	A  crowd-funded project 											in 2016 led by </a:t>
            </a:r>
            <a:r>
              <a:rPr lang="en-US" dirty="0" err="1" smtClean="0"/>
              <a:t>iRail</a:t>
            </a:r>
            <a:r>
              <a:rPr lang="en-US" dirty="0" smtClean="0"/>
              <a:t> and 											</a:t>
            </a:r>
            <a:r>
              <a:rPr lang="en-US" dirty="0" err="1" smtClean="0"/>
              <a:t>TreinTramBus</a:t>
            </a:r>
            <a:endParaRPr lang="en-US" dirty="0" smtClean="0"/>
          </a:p>
          <a:p>
            <a:pPr marL="85725" indent="0">
              <a:buNone/>
            </a:pPr>
            <a:endParaRPr lang="en-US" dirty="0" smtClean="0"/>
          </a:p>
          <a:p>
            <a:r>
              <a:rPr lang="en-US" b="1" dirty="0" smtClean="0">
                <a:solidFill>
                  <a:srgbClr val="FF0000"/>
                </a:solidFill>
              </a:rPr>
              <a:t>Question: </a:t>
            </a:r>
          </a:p>
          <a:p>
            <a:pPr marL="719138" lvl="1" indent="0">
              <a:buNone/>
            </a:pPr>
            <a:r>
              <a:rPr lang="en-US" b="1" dirty="0">
                <a:solidFill>
                  <a:srgbClr val="FF0000"/>
                </a:solidFill>
              </a:rPr>
              <a:t>	</a:t>
            </a:r>
            <a:r>
              <a:rPr lang="en-US" dirty="0" smtClean="0"/>
              <a:t>“How can we avoid busy trains?”</a:t>
            </a:r>
          </a:p>
          <a:p>
            <a:endParaRPr lang="en-US" dirty="0" smtClean="0"/>
          </a:p>
          <a:p>
            <a:pPr lvl="2"/>
            <a:r>
              <a:rPr lang="en-US" b="1" dirty="0" smtClean="0">
                <a:solidFill>
                  <a:srgbClr val="FF0000"/>
                </a:solidFill>
              </a:rPr>
              <a:t>Idea: </a:t>
            </a:r>
            <a:r>
              <a:rPr lang="en-US" dirty="0" smtClean="0"/>
              <a:t>Motivate people to take another train by informing them about train occupancy beforehand.</a:t>
            </a:r>
          </a:p>
          <a:p>
            <a:pPr lvl="2"/>
            <a:endParaRPr lang="en-US" dirty="0"/>
          </a:p>
          <a:p>
            <a:pPr lvl="2"/>
            <a:r>
              <a:rPr lang="en-US" b="1" dirty="0" smtClean="0">
                <a:solidFill>
                  <a:srgbClr val="FF0000"/>
                </a:solidFill>
              </a:rPr>
              <a:t>Solution: </a:t>
            </a:r>
            <a:r>
              <a:rPr lang="en-US" dirty="0" smtClean="0"/>
              <a:t>Add a module to </a:t>
            </a:r>
            <a:r>
              <a:rPr lang="en-US" dirty="0" err="1" smtClean="0"/>
              <a:t>iRail</a:t>
            </a:r>
            <a:r>
              <a:rPr lang="en-US" dirty="0" smtClean="0"/>
              <a:t> 								to measure train occupancy</a:t>
            </a:r>
          </a:p>
          <a:p>
            <a:pPr lvl="2"/>
            <a:endParaRPr lang="en-US" dirty="0" smtClean="0"/>
          </a:p>
        </p:txBody>
      </p:sp>
      <p:sp>
        <p:nvSpPr>
          <p:cNvPr id="3" name="Slide Number Placeholder 2"/>
          <p:cNvSpPr>
            <a:spLocks noGrp="1"/>
          </p:cNvSpPr>
          <p:nvPr>
            <p:ph type="sldNum" sz="quarter" idx="12"/>
          </p:nvPr>
        </p:nvSpPr>
        <p:spPr/>
        <p:txBody>
          <a:bodyPr/>
          <a:lstStyle/>
          <a:p>
            <a:fld id="{7AE184E0-0BD4-4705-A12B-9B71DDE63301}" type="slidenum">
              <a:rPr lang="nl-BE" noProof="0" smtClean="0"/>
              <a:pPr/>
              <a:t>12</a:t>
            </a:fld>
            <a:endParaRPr lang="nl-BE" noProof="0" dirty="0"/>
          </a:p>
        </p:txBody>
      </p:sp>
      <p:pic>
        <p:nvPicPr>
          <p:cNvPr id="9" name="Picture 8"/>
          <p:cNvPicPr>
            <a:picLocks noChangeAspect="1"/>
          </p:cNvPicPr>
          <p:nvPr/>
        </p:nvPicPr>
        <p:blipFill>
          <a:blip r:embed="rId2"/>
          <a:stretch>
            <a:fillRect/>
          </a:stretch>
        </p:blipFill>
        <p:spPr>
          <a:xfrm>
            <a:off x="11454305" y="136025"/>
            <a:ext cx="5537198" cy="9558020"/>
          </a:xfrm>
          <a:prstGeom prst="rect">
            <a:avLst/>
          </a:prstGeom>
        </p:spPr>
      </p:pic>
      <p:pic>
        <p:nvPicPr>
          <p:cNvPr id="10" name="Picture 9"/>
          <p:cNvPicPr>
            <a:picLocks noChangeAspect="1"/>
          </p:cNvPicPr>
          <p:nvPr/>
        </p:nvPicPr>
        <p:blipFill>
          <a:blip r:embed="rId3"/>
          <a:stretch>
            <a:fillRect/>
          </a:stretch>
        </p:blipFill>
        <p:spPr>
          <a:xfrm>
            <a:off x="914201" y="999718"/>
            <a:ext cx="2423185" cy="2378055"/>
          </a:xfrm>
          <a:prstGeom prst="rect">
            <a:avLst/>
          </a:prstGeom>
        </p:spPr>
      </p:pic>
      <p:pic>
        <p:nvPicPr>
          <p:cNvPr id="11" name="Picture 10"/>
          <p:cNvPicPr>
            <a:picLocks noChangeAspect="1"/>
          </p:cNvPicPr>
          <p:nvPr/>
        </p:nvPicPr>
        <p:blipFill>
          <a:blip r:embed="rId4"/>
          <a:stretch>
            <a:fillRect/>
          </a:stretch>
        </p:blipFill>
        <p:spPr>
          <a:xfrm>
            <a:off x="15178147" y="22256"/>
            <a:ext cx="2012400" cy="1590800"/>
          </a:xfrm>
          <a:prstGeom prst="rect">
            <a:avLst/>
          </a:prstGeom>
        </p:spPr>
      </p:pic>
    </p:spTree>
    <p:extLst>
      <p:ext uri="{BB962C8B-B14F-4D97-AF65-F5344CB8AC3E}">
        <p14:creationId xmlns:p14="http://schemas.microsoft.com/office/powerpoint/2010/main" val="508917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7246" y="876265"/>
            <a:ext cx="15065412" cy="8537572"/>
          </a:xfrm>
        </p:spPr>
      </p:pic>
      <p:sp>
        <p:nvSpPr>
          <p:cNvPr id="6" name="Title 5"/>
          <p:cNvSpPr>
            <a:spLocks noGrp="1"/>
          </p:cNvSpPr>
          <p:nvPr>
            <p:ph type="title"/>
          </p:nvPr>
        </p:nvSpPr>
        <p:spPr/>
        <p:txBody>
          <a:bodyPr/>
          <a:lstStyle/>
          <a:p>
            <a:r>
              <a:rPr lang="en-US" dirty="0" smtClean="0"/>
              <a:t>Your Mission: build a winning model</a:t>
            </a:r>
            <a:endParaRPr lang="en-US" dirty="0"/>
          </a:p>
        </p:txBody>
      </p:sp>
      <p:sp>
        <p:nvSpPr>
          <p:cNvPr id="3" name="Slide Number Placeholder 2"/>
          <p:cNvSpPr>
            <a:spLocks noGrp="1"/>
          </p:cNvSpPr>
          <p:nvPr>
            <p:ph type="sldNum" sz="quarter" idx="12"/>
          </p:nvPr>
        </p:nvSpPr>
        <p:spPr/>
        <p:txBody>
          <a:bodyPr/>
          <a:lstStyle/>
          <a:p>
            <a:fld id="{7AE184E0-0BD4-4705-A12B-9B71DDE63301}" type="slidenum">
              <a:rPr lang="nl-BE" noProof="0" smtClean="0"/>
              <a:pPr/>
              <a:t>13</a:t>
            </a:fld>
            <a:endParaRPr lang="nl-BE" noProof="0" dirty="0"/>
          </a:p>
        </p:txBody>
      </p:sp>
      <p:pic>
        <p:nvPicPr>
          <p:cNvPr id="4" name="Picture 3"/>
          <p:cNvPicPr>
            <a:picLocks noChangeAspect="1"/>
          </p:cNvPicPr>
          <p:nvPr/>
        </p:nvPicPr>
        <p:blipFill>
          <a:blip r:embed="rId3"/>
          <a:stretch>
            <a:fillRect/>
          </a:stretch>
        </p:blipFill>
        <p:spPr>
          <a:xfrm>
            <a:off x="2264469" y="7983393"/>
            <a:ext cx="2476800" cy="1067000"/>
          </a:xfrm>
          <a:prstGeom prst="rect">
            <a:avLst/>
          </a:prstGeom>
        </p:spPr>
      </p:pic>
      <p:sp>
        <p:nvSpPr>
          <p:cNvPr id="5" name="TextBox 4"/>
          <p:cNvSpPr txBox="1"/>
          <p:nvPr/>
        </p:nvSpPr>
        <p:spPr>
          <a:xfrm>
            <a:off x="2264469" y="9050393"/>
            <a:ext cx="7623497" cy="553998"/>
          </a:xfrm>
          <a:prstGeom prst="rect">
            <a:avLst/>
          </a:prstGeom>
          <a:noFill/>
        </p:spPr>
        <p:txBody>
          <a:bodyPr wrap="none" rtlCol="0">
            <a:spAutoFit/>
          </a:bodyPr>
          <a:lstStyle/>
          <a:p>
            <a:pPr>
              <a:lnSpc>
                <a:spcPct val="120000"/>
              </a:lnSpc>
            </a:pPr>
            <a:r>
              <a:rPr lang="en-US" sz="2500" b="1" dirty="0">
                <a:solidFill>
                  <a:srgbClr val="00B0F0"/>
                </a:solidFill>
              </a:rPr>
              <a:t>https://</a:t>
            </a:r>
            <a:r>
              <a:rPr lang="en-US" sz="2500" b="1" dirty="0" smtClean="0">
                <a:solidFill>
                  <a:srgbClr val="00B0F0"/>
                </a:solidFill>
              </a:rPr>
              <a:t>www.kaggle.com/c/lyon-train-occupancy</a:t>
            </a:r>
          </a:p>
        </p:txBody>
      </p:sp>
    </p:spTree>
    <p:extLst>
      <p:ext uri="{BB962C8B-B14F-4D97-AF65-F5344CB8AC3E}">
        <p14:creationId xmlns:p14="http://schemas.microsoft.com/office/powerpoint/2010/main" val="24063535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Data Preparation &amp; Exploratory Data Analysis</a:t>
            </a:r>
            <a:endParaRPr lang="en-US" dirty="0"/>
          </a:p>
        </p:txBody>
      </p:sp>
      <p:sp>
        <p:nvSpPr>
          <p:cNvPr id="4" name="Slide Number Placeholder 3"/>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t>14</a:t>
            </a:fld>
            <a:endParaRPr lang="nl-BE" noProof="0" dirty="0"/>
          </a:p>
        </p:txBody>
      </p:sp>
    </p:spTree>
    <p:extLst>
      <p:ext uri="{BB962C8B-B14F-4D97-AF65-F5344CB8AC3E}">
        <p14:creationId xmlns:p14="http://schemas.microsoft.com/office/powerpoint/2010/main" val="1206271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008123" y="7222917"/>
            <a:ext cx="2963917" cy="3037497"/>
          </a:xfrm>
          <a:prstGeom prst="rect">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p:cNvSpPr>
            <a:spLocks noGrp="1"/>
          </p:cNvSpPr>
          <p:nvPr>
            <p:ph type="title"/>
          </p:nvPr>
        </p:nvSpPr>
        <p:spPr/>
        <p:txBody>
          <a:bodyPr/>
          <a:lstStyle/>
          <a:p>
            <a:r>
              <a:rPr lang="en-US" dirty="0" smtClean="0"/>
              <a:t>The data science process (iteration)</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15</a:t>
            </a:fld>
            <a:endParaRPr lang="nl-BE" noProof="0" dirty="0"/>
          </a:p>
        </p:txBody>
      </p:sp>
      <p:pic>
        <p:nvPicPr>
          <p:cNvPr id="14" name="Picture 13"/>
          <p:cNvPicPr>
            <a:picLocks noChangeAspect="1"/>
          </p:cNvPicPr>
          <p:nvPr/>
        </p:nvPicPr>
        <p:blipFill>
          <a:blip r:embed="rId3"/>
          <a:stretch>
            <a:fillRect/>
          </a:stretch>
        </p:blipFill>
        <p:spPr>
          <a:xfrm>
            <a:off x="271028" y="1341259"/>
            <a:ext cx="9338886" cy="8027188"/>
          </a:xfrm>
          <a:prstGeom prst="rect">
            <a:avLst/>
          </a:prstGeom>
        </p:spPr>
      </p:pic>
      <p:pic>
        <p:nvPicPr>
          <p:cNvPr id="15" name="Picture 14"/>
          <p:cNvPicPr>
            <a:picLocks noChangeAspect="1"/>
          </p:cNvPicPr>
          <p:nvPr/>
        </p:nvPicPr>
        <p:blipFill>
          <a:blip r:embed="rId4"/>
          <a:stretch>
            <a:fillRect/>
          </a:stretch>
        </p:blipFill>
        <p:spPr>
          <a:xfrm>
            <a:off x="9921886" y="2430638"/>
            <a:ext cx="7416789" cy="4226188"/>
          </a:xfrm>
          <a:prstGeom prst="rect">
            <a:avLst/>
          </a:prstGeom>
        </p:spPr>
      </p:pic>
      <p:sp>
        <p:nvSpPr>
          <p:cNvPr id="8" name="TextBox 7"/>
          <p:cNvSpPr txBox="1"/>
          <p:nvPr/>
        </p:nvSpPr>
        <p:spPr>
          <a:xfrm>
            <a:off x="8886801" y="9091448"/>
            <a:ext cx="6882012" cy="427746"/>
          </a:xfrm>
          <a:prstGeom prst="rect">
            <a:avLst/>
          </a:prstGeom>
          <a:noFill/>
        </p:spPr>
        <p:txBody>
          <a:bodyPr wrap="none" rtlCol="0">
            <a:spAutoFit/>
          </a:bodyPr>
          <a:lstStyle/>
          <a:p>
            <a:pPr>
              <a:lnSpc>
                <a:spcPct val="120000"/>
              </a:lnSpc>
            </a:pPr>
            <a:r>
              <a:rPr lang="en-US" sz="2000" dirty="0" smtClean="0"/>
              <a:t>Source: Introducing Data Science – Davy </a:t>
            </a:r>
            <a:r>
              <a:rPr lang="en-US" sz="2000" dirty="0" err="1" smtClean="0"/>
              <a:t>Cielen</a:t>
            </a:r>
            <a:r>
              <a:rPr lang="en-US" sz="2000" dirty="0" smtClean="0"/>
              <a:t> - Manning</a:t>
            </a:r>
          </a:p>
        </p:txBody>
      </p:sp>
    </p:spTree>
    <p:extLst>
      <p:ext uri="{BB962C8B-B14F-4D97-AF65-F5344CB8AC3E}">
        <p14:creationId xmlns:p14="http://schemas.microsoft.com/office/powerpoint/2010/main" val="19213602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347796" y="2109484"/>
            <a:ext cx="12869956" cy="7594324"/>
          </a:xfrm>
          <a:prstGeom prst="rect">
            <a:avLst/>
          </a:prstGeom>
        </p:spPr>
      </p:pic>
      <p:sp>
        <p:nvSpPr>
          <p:cNvPr id="6" name="Title 5"/>
          <p:cNvSpPr>
            <a:spLocks noGrp="1"/>
          </p:cNvSpPr>
          <p:nvPr>
            <p:ph type="title"/>
          </p:nvPr>
        </p:nvSpPr>
        <p:spPr/>
        <p:txBody>
          <a:bodyPr/>
          <a:lstStyle/>
          <a:p>
            <a:r>
              <a:rPr lang="en-US" dirty="0" smtClean="0"/>
              <a:t>understanding the data domain (1)</a:t>
            </a:r>
            <a:endParaRPr lang="en-US" dirty="0"/>
          </a:p>
        </p:txBody>
      </p:sp>
      <p:sp>
        <p:nvSpPr>
          <p:cNvPr id="7" name="Content Placeholder 6"/>
          <p:cNvSpPr>
            <a:spLocks noGrp="1"/>
          </p:cNvSpPr>
          <p:nvPr>
            <p:ph idx="1"/>
          </p:nvPr>
        </p:nvSpPr>
        <p:spPr/>
        <p:txBody>
          <a:bodyPr/>
          <a:lstStyle/>
          <a:p>
            <a:r>
              <a:rPr lang="en-US" dirty="0" smtClean="0"/>
              <a:t>What is contained in the Query Logs?</a:t>
            </a:r>
            <a:endParaRPr lang="en-US" dirty="0"/>
          </a:p>
        </p:txBody>
      </p:sp>
      <p:sp>
        <p:nvSpPr>
          <p:cNvPr id="3" name="Slide Number Placeholder 2"/>
          <p:cNvSpPr>
            <a:spLocks noGrp="1"/>
          </p:cNvSpPr>
          <p:nvPr>
            <p:ph type="sldNum" sz="quarter" idx="12"/>
          </p:nvPr>
        </p:nvSpPr>
        <p:spPr/>
        <p:txBody>
          <a:bodyPr/>
          <a:lstStyle/>
          <a:p>
            <a:fld id="{7AE184E0-0BD4-4705-A12B-9B71DDE63301}" type="slidenum">
              <a:rPr lang="nl-BE" noProof="0" smtClean="0"/>
              <a:pPr/>
              <a:t>16</a:t>
            </a:fld>
            <a:endParaRPr lang="nl-BE" noProof="0" dirty="0"/>
          </a:p>
        </p:txBody>
      </p:sp>
    </p:spTree>
    <p:extLst>
      <p:ext uri="{BB962C8B-B14F-4D97-AF65-F5344CB8AC3E}">
        <p14:creationId xmlns:p14="http://schemas.microsoft.com/office/powerpoint/2010/main" val="36472434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5825" y="1194363"/>
            <a:ext cx="15699575" cy="8449699"/>
          </a:xfrm>
        </p:spPr>
        <p:txBody>
          <a:bodyPr/>
          <a:lstStyle/>
          <a:p>
            <a:r>
              <a:rPr lang="en-US" dirty="0" smtClean="0"/>
              <a:t>What ‘features’ can we 																extract from the query time?</a:t>
            </a:r>
          </a:p>
          <a:p>
            <a:pPr marL="1778000" lvl="3" indent="0">
              <a:buNone/>
            </a:pPr>
            <a:endParaRPr lang="en-US" dirty="0" smtClean="0"/>
          </a:p>
          <a:p>
            <a:pPr marL="1778000" lvl="3" indent="0">
              <a:buNone/>
            </a:pPr>
            <a:r>
              <a:rPr lang="en-US" dirty="0" smtClean="0"/>
              <a:t>						</a:t>
            </a:r>
          </a:p>
          <a:p>
            <a:endParaRPr lang="en-US" dirty="0"/>
          </a:p>
          <a:p>
            <a:r>
              <a:rPr lang="en-US" dirty="0" smtClean="0"/>
              <a:t>What does the Vehicle ID say?</a:t>
            </a:r>
            <a:endParaRPr lang="en-US" dirty="0"/>
          </a:p>
        </p:txBody>
      </p:sp>
      <p:sp>
        <p:nvSpPr>
          <p:cNvPr id="2" name="Title 1"/>
          <p:cNvSpPr>
            <a:spLocks noGrp="1"/>
          </p:cNvSpPr>
          <p:nvPr>
            <p:ph type="title"/>
          </p:nvPr>
        </p:nvSpPr>
        <p:spPr/>
        <p:txBody>
          <a:bodyPr/>
          <a:lstStyle/>
          <a:p>
            <a:r>
              <a:rPr lang="en-US" dirty="0" smtClean="0"/>
              <a:t>Understanding the </a:t>
            </a:r>
            <a:r>
              <a:rPr lang="en-US" dirty="0"/>
              <a:t>data domain (2)</a:t>
            </a:r>
          </a:p>
        </p:txBody>
      </p:sp>
      <p:sp>
        <p:nvSpPr>
          <p:cNvPr id="4" name="Slide Number Placeholder 3"/>
          <p:cNvSpPr>
            <a:spLocks noGrp="1"/>
          </p:cNvSpPr>
          <p:nvPr>
            <p:ph type="sldNum" sz="quarter" idx="12"/>
          </p:nvPr>
        </p:nvSpPr>
        <p:spPr/>
        <p:txBody>
          <a:bodyPr/>
          <a:lstStyle/>
          <a:p>
            <a:fld id="{7AE184E0-0BD4-4705-A12B-9B71DDE63301}" type="slidenum">
              <a:rPr lang="nl-BE" noProof="0" smtClean="0"/>
              <a:t>17</a:t>
            </a:fld>
            <a:endParaRPr lang="nl-BE" noProof="0" dirty="0"/>
          </a:p>
        </p:txBody>
      </p:sp>
      <p:pic>
        <p:nvPicPr>
          <p:cNvPr id="5" name="Picture 4"/>
          <p:cNvPicPr>
            <a:picLocks noChangeAspect="1"/>
          </p:cNvPicPr>
          <p:nvPr/>
        </p:nvPicPr>
        <p:blipFill>
          <a:blip r:embed="rId3"/>
          <a:stretch>
            <a:fillRect/>
          </a:stretch>
        </p:blipFill>
        <p:spPr>
          <a:xfrm>
            <a:off x="2700961" y="6123051"/>
            <a:ext cx="2035178" cy="3923918"/>
          </a:xfrm>
          <a:prstGeom prst="rect">
            <a:avLst/>
          </a:prstGeom>
        </p:spPr>
      </p:pic>
      <p:pic>
        <p:nvPicPr>
          <p:cNvPr id="6" name="Content Placeholder 4"/>
          <p:cNvPicPr>
            <a:picLocks noChangeAspect="1"/>
          </p:cNvPicPr>
          <p:nvPr/>
        </p:nvPicPr>
        <p:blipFill>
          <a:blip r:embed="rId4"/>
          <a:stretch>
            <a:fillRect/>
          </a:stretch>
        </p:blipFill>
        <p:spPr>
          <a:xfrm>
            <a:off x="2729533" y="3014661"/>
            <a:ext cx="2122574" cy="2227812"/>
          </a:xfrm>
          <a:prstGeom prst="rect">
            <a:avLst/>
          </a:prstGeom>
        </p:spPr>
      </p:pic>
      <p:sp>
        <p:nvSpPr>
          <p:cNvPr id="7" name="Right Arrow 6"/>
          <p:cNvSpPr/>
          <p:nvPr/>
        </p:nvSpPr>
        <p:spPr>
          <a:xfrm>
            <a:off x="5524500" y="7247427"/>
            <a:ext cx="1971675" cy="642937"/>
          </a:xfrm>
          <a:prstGeom prst="rightArrow">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5524500" y="3749949"/>
            <a:ext cx="1971675" cy="642937"/>
          </a:xfrm>
          <a:prstGeom prst="rightArrow">
            <a:avLst/>
          </a:prstGeom>
          <a:noFill/>
          <a:ln w="31750">
            <a:solidFill>
              <a:srgbClr val="1E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9740848" y="1177268"/>
            <a:ext cx="6943832" cy="4098068"/>
          </a:xfrm>
          <a:prstGeom prst="rect">
            <a:avLst/>
          </a:prstGeom>
        </p:spPr>
      </p:pic>
      <p:sp>
        <p:nvSpPr>
          <p:cNvPr id="14" name="TextBox 13"/>
          <p:cNvSpPr txBox="1"/>
          <p:nvPr/>
        </p:nvSpPr>
        <p:spPr>
          <a:xfrm>
            <a:off x="9518664" y="7112275"/>
            <a:ext cx="8029575" cy="2862322"/>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sz="2500" dirty="0" smtClean="0"/>
              <a:t>Vehicle Types: L, IC, P,… (IC = InterCity)</a:t>
            </a:r>
          </a:p>
          <a:p>
            <a:pPr marL="342900" indent="-342900">
              <a:lnSpc>
                <a:spcPct val="120000"/>
              </a:lnSpc>
              <a:buFont typeface="Arial" panose="020B0604020202020204" pitchFamily="34" charset="0"/>
              <a:buChar char="•"/>
            </a:pPr>
            <a:r>
              <a:rPr lang="en-US" sz="2500" dirty="0" smtClean="0"/>
              <a:t>500 Train Series (Oostende -&gt; </a:t>
            </a:r>
            <a:r>
              <a:rPr lang="en-US" sz="2500" dirty="0" err="1" smtClean="0"/>
              <a:t>Eupen</a:t>
            </a:r>
            <a:r>
              <a:rPr lang="en-US" sz="2500" dirty="0" smtClean="0"/>
              <a:t>)</a:t>
            </a:r>
          </a:p>
          <a:p>
            <a:pPr marL="342900" indent="-342900">
              <a:lnSpc>
                <a:spcPct val="120000"/>
              </a:lnSpc>
              <a:buFont typeface="Arial" panose="020B0604020202020204" pitchFamily="34" charset="0"/>
              <a:buChar char="•"/>
            </a:pPr>
            <a:r>
              <a:rPr lang="en-US" sz="2500" dirty="0" smtClean="0"/>
              <a:t>7: is the sequence number (7:32 </a:t>
            </a:r>
            <a:r>
              <a:rPr lang="en-US" sz="2500" dirty="0" smtClean="0">
                <a:sym typeface="Wingdings" panose="05000000000000000000" pitchFamily="2" charset="2"/>
              </a:rPr>
              <a:t> 10:43)</a:t>
            </a:r>
          </a:p>
          <a:p>
            <a:pPr marL="342900" indent="-342900">
              <a:lnSpc>
                <a:spcPct val="120000"/>
              </a:lnSpc>
              <a:buFont typeface="Arial" panose="020B0604020202020204" pitchFamily="34" charset="0"/>
              <a:buChar char="•"/>
            </a:pPr>
            <a:r>
              <a:rPr lang="en-US" sz="2500" dirty="0" err="1" smtClean="0">
                <a:sym typeface="Wingdings" panose="05000000000000000000" pitchFamily="2" charset="2"/>
              </a:rPr>
              <a:t>Seq</a:t>
            </a:r>
            <a:r>
              <a:rPr lang="en-US" sz="2500" dirty="0" smtClean="0">
                <a:sym typeface="Wingdings" panose="05000000000000000000" pitchFamily="2" charset="2"/>
              </a:rPr>
              <a:t> </a:t>
            </a:r>
            <a:r>
              <a:rPr lang="en-US" sz="2500" dirty="0" err="1" smtClean="0">
                <a:sym typeface="Wingdings" panose="05000000000000000000" pitchFamily="2" charset="2"/>
              </a:rPr>
              <a:t>nr</a:t>
            </a:r>
            <a:r>
              <a:rPr lang="en-US" sz="2500" dirty="0">
                <a:sym typeface="Wingdings" panose="05000000000000000000" pitchFamily="2" charset="2"/>
              </a:rPr>
              <a:t>.</a:t>
            </a:r>
            <a:r>
              <a:rPr lang="en-US" sz="2500" dirty="0" smtClean="0">
                <a:sym typeface="Wingdings" panose="05000000000000000000" pitchFamily="2" charset="2"/>
              </a:rPr>
              <a:t> +25: </a:t>
            </a:r>
            <a:r>
              <a:rPr lang="en-US" sz="2500" dirty="0" err="1" smtClean="0">
                <a:sym typeface="Wingdings" panose="05000000000000000000" pitchFamily="2" charset="2"/>
              </a:rPr>
              <a:t>Eupen</a:t>
            </a:r>
            <a:r>
              <a:rPr lang="en-US" sz="2500" dirty="0" smtClean="0">
                <a:sym typeface="Wingdings" panose="05000000000000000000" pitchFamily="2" charset="2"/>
              </a:rPr>
              <a:t> -&gt; Oostende!</a:t>
            </a:r>
          </a:p>
          <a:p>
            <a:pPr marL="342900" indent="-342900">
              <a:lnSpc>
                <a:spcPct val="120000"/>
              </a:lnSpc>
              <a:buFont typeface="Arial" panose="020B0604020202020204" pitchFamily="34" charset="0"/>
              <a:buChar char="•"/>
            </a:pPr>
            <a:endParaRPr lang="en-US" sz="2500" dirty="0" smtClean="0"/>
          </a:p>
          <a:p>
            <a:pPr>
              <a:lnSpc>
                <a:spcPct val="120000"/>
              </a:lnSpc>
            </a:pPr>
            <a:endParaRPr lang="en-US" sz="2500" dirty="0" smtClean="0"/>
          </a:p>
        </p:txBody>
      </p:sp>
      <p:sp>
        <p:nvSpPr>
          <p:cNvPr id="10" name="Rectangle 9"/>
          <p:cNvSpPr/>
          <p:nvPr/>
        </p:nvSpPr>
        <p:spPr>
          <a:xfrm>
            <a:off x="5524500" y="9226211"/>
            <a:ext cx="8667750" cy="369332"/>
          </a:xfrm>
          <a:prstGeom prst="rect">
            <a:avLst/>
          </a:prstGeom>
        </p:spPr>
        <p:txBody>
          <a:bodyPr>
            <a:spAutoFit/>
          </a:bodyPr>
          <a:lstStyle/>
          <a:p>
            <a:r>
              <a:rPr lang="en-US" sz="1800" dirty="0"/>
              <a:t>https://nl.wikipedia.org/wiki/Treincategorie%C3%ABn_Belgi%C3%AB</a:t>
            </a:r>
          </a:p>
        </p:txBody>
      </p:sp>
      <p:sp>
        <p:nvSpPr>
          <p:cNvPr id="12" name="Rectangle 11"/>
          <p:cNvSpPr/>
          <p:nvPr/>
        </p:nvSpPr>
        <p:spPr>
          <a:xfrm>
            <a:off x="5536000" y="8918008"/>
            <a:ext cx="8667750" cy="369332"/>
          </a:xfrm>
          <a:prstGeom prst="rect">
            <a:avLst/>
          </a:prstGeom>
        </p:spPr>
        <p:txBody>
          <a:bodyPr>
            <a:spAutoFit/>
          </a:bodyPr>
          <a:lstStyle/>
          <a:p>
            <a:r>
              <a:rPr lang="en-US" sz="1800" dirty="0"/>
              <a:t>http://www.belgianrail.be/en/</a:t>
            </a:r>
          </a:p>
        </p:txBody>
      </p:sp>
      <p:pic>
        <p:nvPicPr>
          <p:cNvPr id="11" name="Picture 10"/>
          <p:cNvPicPr>
            <a:picLocks noChangeAspect="1"/>
          </p:cNvPicPr>
          <p:nvPr/>
        </p:nvPicPr>
        <p:blipFill>
          <a:blip r:embed="rId6"/>
          <a:stretch>
            <a:fillRect/>
          </a:stretch>
        </p:blipFill>
        <p:spPr>
          <a:xfrm>
            <a:off x="9916678" y="5627360"/>
            <a:ext cx="7125141" cy="1484404"/>
          </a:xfrm>
          <a:prstGeom prst="rect">
            <a:avLst/>
          </a:prstGeom>
        </p:spPr>
      </p:pic>
    </p:spTree>
    <p:extLst>
      <p:ext uri="{BB962C8B-B14F-4D97-AF65-F5344CB8AC3E}">
        <p14:creationId xmlns:p14="http://schemas.microsoft.com/office/powerpoint/2010/main" val="3426812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Preparation: Why &amp; How?</a:t>
            </a:r>
            <a:endParaRPr lang="en-US" dirty="0"/>
          </a:p>
        </p:txBody>
      </p:sp>
      <p:sp>
        <p:nvSpPr>
          <p:cNvPr id="6" name="Content Placeholder 5"/>
          <p:cNvSpPr>
            <a:spLocks noGrp="1"/>
          </p:cNvSpPr>
          <p:nvPr>
            <p:ph idx="1"/>
          </p:nvPr>
        </p:nvSpPr>
        <p:spPr>
          <a:xfrm>
            <a:off x="493987" y="1194364"/>
            <a:ext cx="16041414" cy="8180864"/>
          </a:xfrm>
        </p:spPr>
        <p:txBody>
          <a:bodyPr>
            <a:normAutofit fontScale="55000" lnSpcReduction="20000"/>
          </a:bodyPr>
          <a:lstStyle/>
          <a:p>
            <a:r>
              <a:rPr lang="en-US" dirty="0" smtClean="0"/>
              <a:t>Machine Learning Algorithms require:</a:t>
            </a:r>
          </a:p>
          <a:p>
            <a:pPr lvl="2"/>
            <a:endParaRPr lang="en-US" dirty="0" smtClean="0"/>
          </a:p>
          <a:p>
            <a:pPr lvl="2"/>
            <a:r>
              <a:rPr lang="en-US" dirty="0" smtClean="0"/>
              <a:t>A </a:t>
            </a:r>
            <a:r>
              <a:rPr lang="en-US" b="1" dirty="0" smtClean="0"/>
              <a:t>dense</a:t>
            </a:r>
            <a:r>
              <a:rPr lang="en-US" dirty="0" smtClean="0"/>
              <a:t> dataset in </a:t>
            </a:r>
            <a:r>
              <a:rPr lang="en-US" b="1" dirty="0" smtClean="0"/>
              <a:t>m x n</a:t>
            </a:r>
            <a:r>
              <a:rPr lang="en-US" dirty="0" smtClean="0"/>
              <a:t> </a:t>
            </a:r>
            <a:r>
              <a:rPr lang="en-US" b="1" dirty="0" smtClean="0"/>
              <a:t>matrix</a:t>
            </a:r>
            <a:r>
              <a:rPr lang="en-US" dirty="0" smtClean="0"/>
              <a:t> form X </a:t>
            </a:r>
          </a:p>
          <a:p>
            <a:pPr lvl="3"/>
            <a:r>
              <a:rPr lang="en-US" dirty="0" smtClean="0"/>
              <a:t>m Rows 		= data objects</a:t>
            </a:r>
          </a:p>
          <a:p>
            <a:pPr lvl="3"/>
            <a:r>
              <a:rPr lang="en-US" dirty="0" smtClean="0"/>
              <a:t>n Columns 		= different attributes </a:t>
            </a:r>
          </a:p>
          <a:p>
            <a:pPr lvl="3"/>
            <a:r>
              <a:rPr lang="en-US" dirty="0" smtClean="0"/>
              <a:t>Column values	= </a:t>
            </a:r>
            <a:r>
              <a:rPr lang="en-US" b="1" u="sng" dirty="0" smtClean="0"/>
              <a:t>numerical</a:t>
            </a:r>
            <a:r>
              <a:rPr lang="en-US" dirty="0" smtClean="0"/>
              <a:t> (!)</a:t>
            </a:r>
          </a:p>
          <a:p>
            <a:pPr marL="1778000" lvl="3" indent="0">
              <a:buNone/>
            </a:pPr>
            <a:endParaRPr lang="en-US" dirty="0" smtClean="0"/>
          </a:p>
          <a:p>
            <a:pPr lvl="2"/>
            <a:r>
              <a:rPr lang="en-US" u="sng" dirty="0" smtClean="0"/>
              <a:t>Supervised</a:t>
            </a:r>
            <a:r>
              <a:rPr lang="en-US" dirty="0" smtClean="0"/>
              <a:t> ML algorithms require a label vector </a:t>
            </a:r>
            <a:r>
              <a:rPr lang="en-US" dirty="0" smtClean="0">
                <a:solidFill>
                  <a:srgbClr val="FF0000"/>
                </a:solidFill>
              </a:rPr>
              <a:t>Y</a:t>
            </a:r>
          </a:p>
          <a:p>
            <a:pPr marL="1305775" lvl="2" indent="0">
              <a:buNone/>
            </a:pPr>
            <a:endParaRPr lang="en-US" dirty="0" smtClean="0">
              <a:solidFill>
                <a:srgbClr val="FF0000"/>
              </a:solidFill>
            </a:endParaRPr>
          </a:p>
          <a:p>
            <a:r>
              <a:rPr lang="en-US" dirty="0" smtClean="0"/>
              <a:t>How to?</a:t>
            </a:r>
          </a:p>
          <a:p>
            <a:pPr lvl="2"/>
            <a:endParaRPr lang="en-US" dirty="0" smtClean="0"/>
          </a:p>
          <a:p>
            <a:pPr lvl="2"/>
            <a:r>
              <a:rPr lang="en-US" dirty="0" smtClean="0"/>
              <a:t>How to make the data </a:t>
            </a:r>
            <a:r>
              <a:rPr lang="en-US" b="1" dirty="0" smtClean="0"/>
              <a:t>tabular</a:t>
            </a:r>
            <a:r>
              <a:rPr lang="en-US" dirty="0" smtClean="0"/>
              <a:t>?</a:t>
            </a:r>
          </a:p>
          <a:p>
            <a:pPr lvl="3"/>
            <a:r>
              <a:rPr lang="en-US" dirty="0" smtClean="0"/>
              <a:t>Preprocessing of non-tabular data formats, (ex.: JSON)</a:t>
            </a:r>
          </a:p>
          <a:p>
            <a:pPr marL="2519362" lvl="4" indent="0">
              <a:buNone/>
            </a:pPr>
            <a:endParaRPr lang="en-US" dirty="0" smtClean="0"/>
          </a:p>
          <a:p>
            <a:pPr lvl="2"/>
            <a:r>
              <a:rPr lang="en-US" dirty="0" smtClean="0"/>
              <a:t>Make all attribute values </a:t>
            </a:r>
            <a:r>
              <a:rPr lang="en-US" b="1" dirty="0" smtClean="0"/>
              <a:t>numerical</a:t>
            </a:r>
            <a:r>
              <a:rPr lang="en-US" dirty="0" smtClean="0"/>
              <a:t>?</a:t>
            </a:r>
          </a:p>
          <a:p>
            <a:pPr lvl="3"/>
            <a:r>
              <a:rPr lang="en-US" dirty="0" smtClean="0"/>
              <a:t>Categorical Data Transformation</a:t>
            </a:r>
          </a:p>
          <a:p>
            <a:pPr lvl="4"/>
            <a:r>
              <a:rPr lang="en-US" dirty="0" smtClean="0"/>
              <a:t>Label Encoding:	{Yes, No} </a:t>
            </a:r>
            <a:r>
              <a:rPr lang="en-US" dirty="0" smtClean="0">
                <a:sym typeface="Wingdings" panose="05000000000000000000" pitchFamily="2" charset="2"/>
              </a:rPr>
              <a:t> {0,1}</a:t>
            </a:r>
            <a:endParaRPr lang="en-US" dirty="0" smtClean="0"/>
          </a:p>
          <a:p>
            <a:pPr lvl="4"/>
            <a:r>
              <a:rPr lang="en-US" dirty="0" smtClean="0"/>
              <a:t>One-Hot-Encoding	{Single, Married, Divorced} =&gt;  {[1,0,0],[0,1,0],[0,0,1]}</a:t>
            </a:r>
          </a:p>
          <a:p>
            <a:pPr lvl="3"/>
            <a:endParaRPr lang="en-US" dirty="0" smtClean="0"/>
          </a:p>
          <a:p>
            <a:pPr lvl="2"/>
            <a:r>
              <a:rPr lang="en-US" dirty="0" smtClean="0"/>
              <a:t>Improve matrix </a:t>
            </a:r>
            <a:r>
              <a:rPr lang="en-US" b="1" dirty="0" smtClean="0"/>
              <a:t>quality</a:t>
            </a:r>
          </a:p>
          <a:p>
            <a:pPr lvl="3"/>
            <a:r>
              <a:rPr lang="en-US" dirty="0" smtClean="0"/>
              <a:t>Missing data imputation: </a:t>
            </a:r>
            <a:r>
              <a:rPr lang="en-US" dirty="0" err="1" smtClean="0"/>
              <a:t>NaN</a:t>
            </a:r>
            <a:r>
              <a:rPr lang="en-US" dirty="0" smtClean="0"/>
              <a:t> =&gt; average or drop</a:t>
            </a:r>
          </a:p>
          <a:p>
            <a:pPr lvl="3"/>
            <a:r>
              <a:rPr lang="en-US" dirty="0" smtClean="0"/>
              <a:t>Removing near-duplicate data: averaging</a:t>
            </a:r>
          </a:p>
          <a:p>
            <a:pPr lvl="3"/>
            <a:r>
              <a:rPr lang="en-US" dirty="0"/>
              <a:t>Numerical Scaling to </a:t>
            </a:r>
            <a:r>
              <a:rPr lang="en-US" dirty="0" smtClean="0"/>
              <a:t>improve learning algorithm performance: {125k, 100k, 75k} =&gt; {1, 0,8, 0,6} (min-max scaling)</a:t>
            </a:r>
          </a:p>
          <a:p>
            <a:pPr lvl="3"/>
            <a:r>
              <a:rPr lang="en-US" dirty="0" smtClean="0"/>
              <a:t>Are columns independent? Can we remove some? </a:t>
            </a:r>
            <a:endParaRPr lang="en-US" dirty="0"/>
          </a:p>
          <a:p>
            <a:pPr lvl="3"/>
            <a:endParaRPr lang="en-US" dirty="0" smtClean="0"/>
          </a:p>
          <a:p>
            <a:pPr lvl="3"/>
            <a:endParaRPr lang="en-US" dirty="0" smtClean="0"/>
          </a:p>
        </p:txBody>
      </p:sp>
      <p:sp>
        <p:nvSpPr>
          <p:cNvPr id="3" name="Slide Number Placeholder 2"/>
          <p:cNvSpPr>
            <a:spLocks noGrp="1"/>
          </p:cNvSpPr>
          <p:nvPr>
            <p:ph type="sldNum" sz="quarter" idx="12"/>
          </p:nvPr>
        </p:nvSpPr>
        <p:spPr/>
        <p:txBody>
          <a:bodyPr/>
          <a:lstStyle/>
          <a:p>
            <a:fld id="{7AE184E0-0BD4-4705-A12B-9B71DDE63301}" type="slidenum">
              <a:rPr lang="nl-BE" noProof="0" smtClean="0"/>
              <a:pPr/>
              <a:t>18</a:t>
            </a:fld>
            <a:endParaRPr lang="nl-BE" noProof="0" dirty="0"/>
          </a:p>
        </p:txBody>
      </p:sp>
      <p:graphicFrame>
        <p:nvGraphicFramePr>
          <p:cNvPr id="7" name="Object 10"/>
          <p:cNvGraphicFramePr>
            <a:graphicFrameLocks noChangeAspect="1"/>
          </p:cNvGraphicFramePr>
          <p:nvPr>
            <p:extLst>
              <p:ext uri="{D42A27DB-BD31-4B8C-83A1-F6EECF244321}">
                <p14:modId xmlns:p14="http://schemas.microsoft.com/office/powerpoint/2010/main" val="2810098452"/>
              </p:ext>
            </p:extLst>
          </p:nvPr>
        </p:nvGraphicFramePr>
        <p:xfrm>
          <a:off x="11544847" y="2115356"/>
          <a:ext cx="5583621" cy="5969654"/>
        </p:xfrm>
        <a:graphic>
          <a:graphicData uri="http://schemas.openxmlformats.org/presentationml/2006/ole">
            <mc:AlternateContent xmlns:mc="http://schemas.openxmlformats.org/markup-compatibility/2006">
              <mc:Choice xmlns:v="urn:schemas-microsoft-com:vml" Requires="v">
                <p:oleObj spid="_x0000_s1036" name="Document" r:id="rId4" imgW="5405040" imgH="5778360" progId="Word.Document.8">
                  <p:embed/>
                </p:oleObj>
              </mc:Choice>
              <mc:Fallback>
                <p:oleObj name="Document" r:id="rId4" imgW="5405040" imgH="5778360" progId="Word.Document.8">
                  <p:embed/>
                  <p:pic>
                    <p:nvPicPr>
                      <p:cNvPr id="64922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4847" y="2115356"/>
                        <a:ext cx="5583621" cy="5969654"/>
                      </a:xfrm>
                      <a:prstGeom prst="rect">
                        <a:avLst/>
                      </a:prstGeom>
                      <a:noFill/>
                      <a:ln>
                        <a:noFill/>
                      </a:ln>
                      <a:effectLst/>
                    </p:spPr>
                  </p:pic>
                </p:oleObj>
              </mc:Fallback>
            </mc:AlternateContent>
          </a:graphicData>
        </a:graphic>
      </p:graphicFrame>
      <p:sp>
        <p:nvSpPr>
          <p:cNvPr id="9" name="Text Box 14"/>
          <p:cNvSpPr txBox="1">
            <a:spLocks noChangeArrowheads="1"/>
          </p:cNvSpPr>
          <p:nvPr/>
        </p:nvSpPr>
        <p:spPr bwMode="auto">
          <a:xfrm>
            <a:off x="13474262" y="1157427"/>
            <a:ext cx="40527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000" b="1" dirty="0">
                <a:solidFill>
                  <a:srgbClr val="FF0000"/>
                </a:solidFill>
              </a:rPr>
              <a:t>Attributes</a:t>
            </a:r>
          </a:p>
        </p:txBody>
      </p:sp>
      <p:sp>
        <p:nvSpPr>
          <p:cNvPr id="10" name="Text Box 17"/>
          <p:cNvSpPr txBox="1">
            <a:spLocks noChangeArrowheads="1"/>
          </p:cNvSpPr>
          <p:nvPr/>
        </p:nvSpPr>
        <p:spPr bwMode="auto">
          <a:xfrm>
            <a:off x="10001494" y="4786131"/>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dirty="0">
                <a:solidFill>
                  <a:srgbClr val="FF0000"/>
                </a:solidFill>
              </a:rPr>
              <a:t>Objects</a:t>
            </a:r>
          </a:p>
        </p:txBody>
      </p:sp>
      <p:sp>
        <p:nvSpPr>
          <p:cNvPr id="11" name="AutoShape 15"/>
          <p:cNvSpPr>
            <a:spLocks/>
          </p:cNvSpPr>
          <p:nvPr/>
        </p:nvSpPr>
        <p:spPr bwMode="auto">
          <a:xfrm>
            <a:off x="10759088" y="2933272"/>
            <a:ext cx="770813" cy="4957092"/>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AutoShape 12"/>
          <p:cNvSpPr>
            <a:spLocks/>
          </p:cNvSpPr>
          <p:nvPr/>
        </p:nvSpPr>
        <p:spPr bwMode="auto">
          <a:xfrm rot="5400000">
            <a:off x="14190941" y="-361269"/>
            <a:ext cx="482692" cy="4320304"/>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04982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data with </a:t>
            </a:r>
            <a:r>
              <a:rPr lang="en-US" dirty="0" err="1" smtClean="0"/>
              <a:t>eda</a:t>
            </a:r>
            <a:endParaRPr lang="en-US" dirty="0"/>
          </a:p>
        </p:txBody>
      </p:sp>
      <p:sp>
        <p:nvSpPr>
          <p:cNvPr id="3" name="Content Placeholder 2"/>
          <p:cNvSpPr>
            <a:spLocks noGrp="1"/>
          </p:cNvSpPr>
          <p:nvPr>
            <p:ph idx="1"/>
          </p:nvPr>
        </p:nvSpPr>
        <p:spPr/>
        <p:txBody>
          <a:bodyPr>
            <a:normAutofit/>
          </a:bodyPr>
          <a:lstStyle/>
          <a:p>
            <a:r>
              <a:rPr lang="en-US" dirty="0" smtClean="0"/>
              <a:t>Do we really need a Machine learning algorithm!?</a:t>
            </a:r>
          </a:p>
          <a:p>
            <a:pPr lvl="1"/>
            <a:r>
              <a:rPr lang="en-US" dirty="0" smtClean="0"/>
              <a:t>“Seeing is understanding”</a:t>
            </a:r>
          </a:p>
          <a:p>
            <a:pPr lvl="2"/>
            <a:r>
              <a:rPr lang="en-US" dirty="0" smtClean="0"/>
              <a:t>Humans are quite capable of performing visual pattern recognition!</a:t>
            </a:r>
          </a:p>
          <a:p>
            <a:r>
              <a:rPr lang="en-US" dirty="0" smtClean="0"/>
              <a:t>Methods for Exploratory Data Analysis:</a:t>
            </a:r>
          </a:p>
          <a:p>
            <a:pPr lvl="1"/>
            <a:r>
              <a:rPr lang="en-US" dirty="0" smtClean="0"/>
              <a:t>Summary Statistics: mean, median, range, variance,..</a:t>
            </a:r>
          </a:p>
          <a:p>
            <a:pPr lvl="1"/>
            <a:r>
              <a:rPr lang="en-US" dirty="0" smtClean="0"/>
              <a:t>Visualization: histograms, boxplots, scatter plots, correlation plots</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19</a:t>
            </a:fld>
            <a:endParaRPr lang="nl-BE" noProof="0" dirty="0"/>
          </a:p>
        </p:txBody>
      </p:sp>
    </p:spTree>
    <p:extLst>
      <p:ext uri="{BB962C8B-B14F-4D97-AF65-F5344CB8AC3E}">
        <p14:creationId xmlns:p14="http://schemas.microsoft.com/office/powerpoint/2010/main" val="2710948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5781" y="8154444"/>
            <a:ext cx="2229633" cy="1402915"/>
          </a:xfrm>
          <a:prstGeom prst="rect">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nl-NL" dirty="0" err="1" smtClean="0"/>
              <a:t>Tuesday</a:t>
            </a:r>
            <a:r>
              <a:rPr lang="nl-NL" dirty="0" smtClean="0"/>
              <a:t> </a:t>
            </a:r>
            <a:r>
              <a:rPr lang="nl-NL" dirty="0" err="1" smtClean="0"/>
              <a:t>Morning</a:t>
            </a:r>
            <a:r>
              <a:rPr lang="nl-NL" dirty="0" smtClean="0"/>
              <a:t> Program</a:t>
            </a:r>
            <a:endParaRPr lang="nl-NL" dirty="0"/>
          </a:p>
        </p:txBody>
      </p:sp>
      <p:sp>
        <p:nvSpPr>
          <p:cNvPr id="3" name="Tijdelijke aanduiding voor inhoud 2"/>
          <p:cNvSpPr>
            <a:spLocks noGrp="1"/>
          </p:cNvSpPr>
          <p:nvPr>
            <p:ph idx="1"/>
          </p:nvPr>
        </p:nvSpPr>
        <p:spPr>
          <a:xfrm>
            <a:off x="835825" y="1194363"/>
            <a:ext cx="15699575" cy="8678299"/>
          </a:xfrm>
        </p:spPr>
        <p:txBody>
          <a:bodyPr numCol="1">
            <a:normAutofit/>
          </a:bodyPr>
          <a:lstStyle/>
          <a:p>
            <a:r>
              <a:rPr lang="nl-NL" dirty="0" smtClean="0"/>
              <a:t>9:30			Intro / </a:t>
            </a:r>
            <a:r>
              <a:rPr lang="nl-NL" dirty="0" err="1" smtClean="0"/>
              <a:t>iRail</a:t>
            </a:r>
            <a:r>
              <a:rPr lang="nl-NL" dirty="0"/>
              <a:t> / </a:t>
            </a:r>
            <a:r>
              <a:rPr lang="nl-NL" dirty="0" smtClean="0"/>
              <a:t>Data </a:t>
            </a:r>
            <a:r>
              <a:rPr lang="nl-NL" dirty="0" err="1" smtClean="0"/>
              <a:t>Prep</a:t>
            </a:r>
            <a:r>
              <a:rPr lang="nl-NL" dirty="0" smtClean="0"/>
              <a:t> &amp; EDA</a:t>
            </a:r>
          </a:p>
          <a:p>
            <a:r>
              <a:rPr lang="nl-NL" dirty="0" smtClean="0"/>
              <a:t>9:50			Setup</a:t>
            </a:r>
          </a:p>
          <a:p>
            <a:r>
              <a:rPr lang="nl-NL" dirty="0" smtClean="0"/>
              <a:t>10:00		</a:t>
            </a:r>
            <a:r>
              <a:rPr lang="nl-NL" dirty="0" err="1" smtClean="0"/>
              <a:t>Exploratory</a:t>
            </a:r>
            <a:r>
              <a:rPr lang="nl-NL" dirty="0" smtClean="0"/>
              <a:t> Data Analysis </a:t>
            </a:r>
          </a:p>
          <a:p>
            <a:r>
              <a:rPr lang="nl-NL" dirty="0" smtClean="0"/>
              <a:t>10:45		</a:t>
            </a:r>
            <a:r>
              <a:rPr lang="nl-NL" dirty="0" err="1" smtClean="0"/>
              <a:t>Recap</a:t>
            </a:r>
            <a:r>
              <a:rPr lang="nl-NL" dirty="0" smtClean="0"/>
              <a:t> &amp; Break</a:t>
            </a:r>
          </a:p>
          <a:p>
            <a:r>
              <a:rPr lang="nl-NL" dirty="0" smtClean="0"/>
              <a:t>11:00		Machine Learning Quick </a:t>
            </a:r>
            <a:r>
              <a:rPr lang="nl-NL" dirty="0" err="1" smtClean="0"/>
              <a:t>Overview</a:t>
            </a:r>
            <a:endParaRPr lang="nl-NL" dirty="0" smtClean="0"/>
          </a:p>
          <a:p>
            <a:r>
              <a:rPr lang="nl-NL" dirty="0" smtClean="0"/>
              <a:t>11:20		Building </a:t>
            </a:r>
            <a:r>
              <a:rPr lang="nl-NL" dirty="0" err="1" smtClean="0"/>
              <a:t>your</a:t>
            </a:r>
            <a:r>
              <a:rPr lang="nl-NL" dirty="0" smtClean="0"/>
              <a:t> first model(s)</a:t>
            </a:r>
          </a:p>
          <a:p>
            <a:r>
              <a:rPr lang="nl-NL" dirty="0" smtClean="0"/>
              <a:t>11:50		</a:t>
            </a:r>
            <a:r>
              <a:rPr lang="nl-NL" dirty="0" err="1" smtClean="0"/>
              <a:t>Recap</a:t>
            </a:r>
            <a:r>
              <a:rPr lang="nl-NL" dirty="0" smtClean="0"/>
              <a:t> &amp; </a:t>
            </a:r>
            <a:r>
              <a:rPr lang="nl-NL" dirty="0" err="1" smtClean="0"/>
              <a:t>Tuning</a:t>
            </a:r>
            <a:endParaRPr lang="nl-NL" dirty="0" smtClean="0"/>
          </a:p>
          <a:p>
            <a:r>
              <a:rPr lang="nl-NL" dirty="0" smtClean="0"/>
              <a:t>12:00		</a:t>
            </a:r>
            <a:r>
              <a:rPr lang="nl-NL" dirty="0" err="1" smtClean="0"/>
              <a:t>Final</a:t>
            </a:r>
            <a:r>
              <a:rPr lang="nl-NL" dirty="0" smtClean="0"/>
              <a:t> sprint: </a:t>
            </a:r>
            <a:r>
              <a:rPr lang="nl-NL" dirty="0" err="1" smtClean="0"/>
              <a:t>who</a:t>
            </a:r>
            <a:r>
              <a:rPr lang="nl-NL" dirty="0" smtClean="0"/>
              <a:t> has </a:t>
            </a:r>
            <a:r>
              <a:rPr lang="nl-NL" dirty="0" err="1" smtClean="0"/>
              <a:t>the</a:t>
            </a:r>
            <a:r>
              <a:rPr lang="nl-NL" dirty="0" smtClean="0"/>
              <a:t> best model?</a:t>
            </a:r>
          </a:p>
          <a:p>
            <a:r>
              <a:rPr lang="nl-NL" dirty="0" smtClean="0"/>
              <a:t>12:30		Lunch</a:t>
            </a:r>
          </a:p>
          <a:p>
            <a:pPr marL="85725" indent="0">
              <a:buNone/>
            </a:pPr>
            <a:endParaRPr lang="nl-NL" i="1" dirty="0" smtClean="0"/>
          </a:p>
          <a:p>
            <a:pPr lvl="4"/>
            <a:endParaRPr lang="nl-NL" i="1" dirty="0" smtClean="0"/>
          </a:p>
          <a:p>
            <a:endParaRPr lang="nl-NL" i="1" dirty="0" smtClean="0"/>
          </a:p>
          <a:p>
            <a:endParaRPr lang="nl-NL" i="1" dirty="0"/>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2</a:t>
            </a:fld>
            <a:endParaRPr lang="nl-BE" noProof="0" dirty="0"/>
          </a:p>
        </p:txBody>
      </p:sp>
    </p:spTree>
    <p:extLst>
      <p:ext uri="{BB962C8B-B14F-4D97-AF65-F5344CB8AC3E}">
        <p14:creationId xmlns:p14="http://schemas.microsoft.com/office/powerpoint/2010/main" val="1888289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Hands-on:</a:t>
            </a:r>
            <a:br>
              <a:rPr lang="en-US" dirty="0" smtClean="0"/>
            </a:br>
            <a:r>
              <a:rPr lang="en-US" dirty="0" smtClean="0"/>
              <a:t>Setup &amp; EDA</a:t>
            </a:r>
            <a:endParaRPr lang="en-US" dirty="0"/>
          </a:p>
        </p:txBody>
      </p:sp>
      <p:sp>
        <p:nvSpPr>
          <p:cNvPr id="4" name="Slide Number Placeholder 3"/>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t>20</a:t>
            </a:fld>
            <a:endParaRPr lang="nl-BE" noProof="0" dirty="0"/>
          </a:p>
        </p:txBody>
      </p:sp>
    </p:spTree>
    <p:extLst>
      <p:ext uri="{BB962C8B-B14F-4D97-AF65-F5344CB8AC3E}">
        <p14:creationId xmlns:p14="http://schemas.microsoft.com/office/powerpoint/2010/main" val="3767646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117" y="136025"/>
            <a:ext cx="16081027" cy="863693"/>
          </a:xfrm>
        </p:spPr>
        <p:txBody>
          <a:bodyPr/>
          <a:lstStyle/>
          <a:p>
            <a:r>
              <a:rPr lang="en-US" dirty="0" smtClean="0"/>
              <a:t>Setup your local (big Data) environment</a:t>
            </a:r>
            <a:endParaRPr lang="en-US" dirty="0"/>
          </a:p>
        </p:txBody>
      </p:sp>
      <p:sp>
        <p:nvSpPr>
          <p:cNvPr id="3" name="Content Placeholder 2"/>
          <p:cNvSpPr>
            <a:spLocks noGrp="1"/>
          </p:cNvSpPr>
          <p:nvPr>
            <p:ph idx="1"/>
          </p:nvPr>
        </p:nvSpPr>
        <p:spPr>
          <a:xfrm>
            <a:off x="835824" y="2270233"/>
            <a:ext cx="9874217" cy="7083973"/>
          </a:xfrm>
        </p:spPr>
        <p:txBody>
          <a:bodyPr>
            <a:normAutofit fontScale="62500" lnSpcReduction="20000"/>
          </a:bodyPr>
          <a:lstStyle/>
          <a:p>
            <a:pPr marL="1000125" indent="-914400">
              <a:buFont typeface="+mj-lt"/>
              <a:buAutoNum type="arabicPeriod"/>
            </a:pPr>
            <a:r>
              <a:rPr lang="en-US" dirty="0" err="1" smtClean="0"/>
              <a:t>ssh</a:t>
            </a:r>
            <a:r>
              <a:rPr lang="en-US" dirty="0" smtClean="0"/>
              <a:t>-client (</a:t>
            </a:r>
            <a:r>
              <a:rPr lang="en-US" dirty="0" smtClean="0">
                <a:hlinkClick r:id="rId2"/>
              </a:rPr>
              <a:t>www.putty.org</a:t>
            </a:r>
            <a:r>
              <a:rPr lang="en-US" dirty="0" smtClean="0"/>
              <a:t>)</a:t>
            </a:r>
          </a:p>
          <a:p>
            <a:pPr marL="1000125" indent="-914400">
              <a:buFont typeface="+mj-lt"/>
              <a:buAutoNum type="arabicPeriod"/>
            </a:pPr>
            <a:r>
              <a:rPr lang="en-US" dirty="0" smtClean="0"/>
              <a:t>Connect to </a:t>
            </a:r>
            <a:r>
              <a:rPr lang="en-US" dirty="0" err="1" smtClean="0"/>
              <a:t>imec</a:t>
            </a:r>
            <a:r>
              <a:rPr lang="en-US" dirty="0" smtClean="0"/>
              <a:t> cloud</a:t>
            </a:r>
          </a:p>
          <a:p>
            <a:pPr lvl="2"/>
            <a:r>
              <a:rPr lang="en-US" dirty="0" smtClean="0"/>
              <a:t>Per 2 you’ll get Ubuntu VM </a:t>
            </a:r>
          </a:p>
          <a:p>
            <a:pPr lvl="4"/>
            <a:r>
              <a:rPr lang="en-US" dirty="0" smtClean="0"/>
              <a:t>Pre-installed with </a:t>
            </a:r>
            <a:r>
              <a:rPr lang="en-US" dirty="0" err="1" smtClean="0"/>
              <a:t>docker</a:t>
            </a:r>
            <a:endParaRPr lang="en-US" dirty="0" smtClean="0"/>
          </a:p>
          <a:p>
            <a:pPr lvl="4"/>
            <a:r>
              <a:rPr lang="en-US" dirty="0" smtClean="0"/>
              <a:t>Connect via putty to &lt;IP, </a:t>
            </a:r>
            <a:r>
              <a:rPr lang="en-US" dirty="0" err="1" smtClean="0"/>
              <a:t>pwd</a:t>
            </a:r>
            <a:r>
              <a:rPr lang="en-US" dirty="0" smtClean="0"/>
              <a:t>&gt;</a:t>
            </a:r>
          </a:p>
          <a:p>
            <a:pPr marL="1000125" indent="-914400">
              <a:buFont typeface="+mj-lt"/>
              <a:buAutoNum type="arabicPeriod"/>
            </a:pPr>
            <a:r>
              <a:rPr lang="en-US" dirty="0" smtClean="0"/>
              <a:t>We’ll use a </a:t>
            </a:r>
            <a:r>
              <a:rPr lang="en-US" dirty="0" err="1" smtClean="0"/>
              <a:t>docker</a:t>
            </a:r>
            <a:r>
              <a:rPr lang="en-US" dirty="0" smtClean="0"/>
              <a:t> image:</a:t>
            </a:r>
          </a:p>
          <a:p>
            <a:pPr lvl="2"/>
            <a:r>
              <a:rPr lang="en-US" dirty="0" smtClean="0"/>
              <a:t> </a:t>
            </a:r>
            <a:r>
              <a:rPr lang="en-US" sz="2800" dirty="0" smtClean="0">
                <a:hlinkClick r:id="rId3"/>
              </a:rPr>
              <a:t>https</a:t>
            </a:r>
            <a:r>
              <a:rPr lang="en-US" sz="2800" dirty="0">
                <a:hlinkClick r:id="rId3"/>
              </a:rPr>
              <a:t>://</a:t>
            </a:r>
            <a:r>
              <a:rPr lang="en-US" sz="2800" dirty="0" smtClean="0">
                <a:hlinkClick r:id="rId3"/>
              </a:rPr>
              <a:t>github.com/jupyter/docker-stacks</a:t>
            </a:r>
            <a:endParaRPr lang="en-US" sz="2800" dirty="0" smtClean="0"/>
          </a:p>
          <a:p>
            <a:pPr lvl="2"/>
            <a:r>
              <a:rPr lang="en-US" dirty="0" smtClean="0"/>
              <a:t>Learn more about </a:t>
            </a:r>
            <a:r>
              <a:rPr lang="en-US" dirty="0" err="1" smtClean="0"/>
              <a:t>docker</a:t>
            </a:r>
            <a:r>
              <a:rPr lang="en-US" dirty="0" smtClean="0"/>
              <a:t>:</a:t>
            </a:r>
          </a:p>
          <a:p>
            <a:pPr lvl="3"/>
            <a:r>
              <a:rPr lang="en-US" sz="2400" dirty="0">
                <a:hlinkClick r:id="rId4"/>
              </a:rPr>
              <a:t>https://</a:t>
            </a:r>
            <a:r>
              <a:rPr lang="en-US" sz="2400" dirty="0" smtClean="0">
                <a:hlinkClick r:id="rId4"/>
              </a:rPr>
              <a:t>github.com/wsargent/docker-cheat-sheet</a:t>
            </a:r>
            <a:endParaRPr lang="en-US" sz="2400" dirty="0" smtClean="0"/>
          </a:p>
          <a:p>
            <a:pPr marL="1778000" lvl="3" indent="0">
              <a:buNone/>
            </a:pPr>
            <a:endParaRPr lang="en-US" sz="2400" dirty="0" smtClean="0"/>
          </a:p>
          <a:p>
            <a:pPr marL="828675" indent="-742950">
              <a:buFont typeface="+mj-lt"/>
              <a:buAutoNum type="arabicPeriod"/>
            </a:pPr>
            <a:r>
              <a:rPr lang="en-US" dirty="0" smtClean="0"/>
              <a:t>All course material @ </a:t>
            </a:r>
            <a:r>
              <a:rPr lang="en-US" dirty="0" smtClean="0">
                <a:solidFill>
                  <a:srgbClr val="FF0000"/>
                </a:solidFill>
              </a:rPr>
              <a:t>&lt;TODO&gt; </a:t>
            </a:r>
            <a:r>
              <a:rPr lang="en-US" dirty="0" smtClean="0"/>
              <a:t>											</a:t>
            </a:r>
          </a:p>
          <a:p>
            <a:pPr lvl="2"/>
            <a:r>
              <a:rPr lang="en-US" dirty="0" smtClean="0"/>
              <a:t>Lyon_Installation.docx</a:t>
            </a:r>
          </a:p>
          <a:p>
            <a:pPr lvl="2"/>
            <a:r>
              <a:rPr lang="en-US" dirty="0" smtClean="0"/>
              <a:t>Download/Upload data from </a:t>
            </a:r>
            <a:r>
              <a:rPr lang="en-US" dirty="0" err="1" smtClean="0"/>
              <a:t>Kaggle</a:t>
            </a:r>
            <a:r>
              <a:rPr lang="en-US" dirty="0" smtClean="0"/>
              <a:t> site</a:t>
            </a:r>
          </a:p>
          <a:p>
            <a:pPr lvl="2"/>
            <a:r>
              <a:rPr lang="en-US" dirty="0" smtClean="0"/>
              <a:t>First notebook: </a:t>
            </a:r>
            <a:r>
              <a:rPr lang="en-US" dirty="0" smtClean="0">
                <a:solidFill>
                  <a:srgbClr val="FF0000"/>
                </a:solidFill>
              </a:rPr>
              <a:t>&lt;TODO&gt;</a:t>
            </a:r>
          </a:p>
          <a:p>
            <a:pPr lvl="2"/>
            <a:r>
              <a:rPr lang="en-US" b="1" dirty="0" smtClean="0">
                <a:solidFill>
                  <a:srgbClr val="FF0000"/>
                </a:solidFill>
              </a:rPr>
              <a:t>NOTE: This slide deck is also in the GitHub Repo</a:t>
            </a:r>
          </a:p>
          <a:p>
            <a:pPr lvl="2"/>
            <a:r>
              <a:rPr lang="en-US" dirty="0" smtClean="0"/>
              <a:t>Have a look at the pandas cheat sheet</a:t>
            </a:r>
          </a:p>
          <a:p>
            <a:pPr marL="1305775" lvl="2" indent="0">
              <a:buNone/>
            </a:pPr>
            <a:r>
              <a:rPr lang="en-US" sz="2800" dirty="0" smtClean="0"/>
              <a:t>  </a:t>
            </a:r>
          </a:p>
          <a:p>
            <a:pPr lvl="2"/>
            <a:endParaRPr lang="en-US" sz="2800" dirty="0" smtClean="0"/>
          </a:p>
          <a:p>
            <a:pPr marL="1000125" indent="-914400">
              <a:buFont typeface="+mj-lt"/>
              <a:buAutoNum type="arabicPeriod"/>
            </a:pPr>
            <a:endParaRPr lang="en-US" dirty="0" smtClean="0"/>
          </a:p>
          <a:p>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21</a:t>
            </a:fld>
            <a:endParaRPr lang="nl-BE" noProof="0" dirty="0"/>
          </a:p>
        </p:txBody>
      </p:sp>
      <p:pic>
        <p:nvPicPr>
          <p:cNvPr id="5" name="Picture 4"/>
          <p:cNvPicPr>
            <a:picLocks noChangeAspect="1"/>
          </p:cNvPicPr>
          <p:nvPr/>
        </p:nvPicPr>
        <p:blipFill>
          <a:blip r:embed="rId5"/>
          <a:stretch>
            <a:fillRect/>
          </a:stretch>
        </p:blipFill>
        <p:spPr>
          <a:xfrm>
            <a:off x="11667649" y="961139"/>
            <a:ext cx="5243495" cy="1347675"/>
          </a:xfrm>
          <a:prstGeom prst="rect">
            <a:avLst/>
          </a:prstGeom>
        </p:spPr>
      </p:pic>
      <p:pic>
        <p:nvPicPr>
          <p:cNvPr id="6" name="Picture 5"/>
          <p:cNvPicPr>
            <a:picLocks noChangeAspect="1"/>
          </p:cNvPicPr>
          <p:nvPr/>
        </p:nvPicPr>
        <p:blipFill>
          <a:blip r:embed="rId6"/>
          <a:stretch>
            <a:fillRect/>
          </a:stretch>
        </p:blipFill>
        <p:spPr>
          <a:xfrm>
            <a:off x="8685612" y="924970"/>
            <a:ext cx="2748301" cy="1672923"/>
          </a:xfrm>
          <a:prstGeom prst="rect">
            <a:avLst/>
          </a:prstGeom>
        </p:spPr>
      </p:pic>
      <p:pic>
        <p:nvPicPr>
          <p:cNvPr id="7" name="Picture 6"/>
          <p:cNvPicPr>
            <a:picLocks noChangeAspect="1"/>
          </p:cNvPicPr>
          <p:nvPr/>
        </p:nvPicPr>
        <p:blipFill>
          <a:blip r:embed="rId7"/>
          <a:stretch>
            <a:fillRect/>
          </a:stretch>
        </p:blipFill>
        <p:spPr>
          <a:xfrm>
            <a:off x="10059762" y="2875866"/>
            <a:ext cx="7330144" cy="5245726"/>
          </a:xfrm>
          <a:prstGeom prst="rect">
            <a:avLst/>
          </a:prstGeom>
        </p:spPr>
      </p:pic>
    </p:spTree>
    <p:extLst>
      <p:ext uri="{BB962C8B-B14F-4D97-AF65-F5344CB8AC3E}">
        <p14:creationId xmlns:p14="http://schemas.microsoft.com/office/powerpoint/2010/main" val="1847773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EDA: Recap</a:t>
            </a:r>
            <a:endParaRPr lang="en-US" dirty="0"/>
          </a:p>
        </p:txBody>
      </p:sp>
      <p:sp>
        <p:nvSpPr>
          <p:cNvPr id="4" name="Slide Number Placeholder 3"/>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t>22</a:t>
            </a:fld>
            <a:endParaRPr lang="nl-BE" noProof="0" dirty="0"/>
          </a:p>
        </p:txBody>
      </p:sp>
    </p:spTree>
    <p:extLst>
      <p:ext uri="{BB962C8B-B14F-4D97-AF65-F5344CB8AC3E}">
        <p14:creationId xmlns:p14="http://schemas.microsoft.com/office/powerpoint/2010/main" val="18308922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Machine learning: quick overview</a:t>
            </a:r>
            <a:endParaRPr lang="en-US" dirty="0"/>
          </a:p>
        </p:txBody>
      </p:sp>
      <p:sp>
        <p:nvSpPr>
          <p:cNvPr id="4" name="Slide Number Placeholder 3"/>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t>23</a:t>
            </a:fld>
            <a:endParaRPr lang="nl-BE" noProof="0" dirty="0"/>
          </a:p>
        </p:txBody>
      </p:sp>
    </p:spTree>
    <p:extLst>
      <p:ext uri="{BB962C8B-B14F-4D97-AF65-F5344CB8AC3E}">
        <p14:creationId xmlns:p14="http://schemas.microsoft.com/office/powerpoint/2010/main" val="18295572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Battle of the buzzwords</a:t>
            </a:r>
            <a:endParaRPr lang="en-US" dirty="0"/>
          </a:p>
        </p:txBody>
      </p:sp>
      <p:sp>
        <p:nvSpPr>
          <p:cNvPr id="3" name="Slide Number Placeholder 2"/>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pPr/>
              <a:t>24</a:t>
            </a:fld>
            <a:endParaRPr lang="nl-BE" noProof="0" dirty="0"/>
          </a:p>
        </p:txBody>
      </p:sp>
      <p:pic>
        <p:nvPicPr>
          <p:cNvPr id="2" name="Picture 1"/>
          <p:cNvPicPr>
            <a:picLocks noChangeAspect="1"/>
          </p:cNvPicPr>
          <p:nvPr/>
        </p:nvPicPr>
        <p:blipFill rotWithShape="1">
          <a:blip r:embed="rId3"/>
          <a:srcRect l="1145" r="1590"/>
          <a:stretch/>
        </p:blipFill>
        <p:spPr>
          <a:xfrm>
            <a:off x="574157" y="1784824"/>
            <a:ext cx="16374141" cy="5832272"/>
          </a:xfrm>
          <a:prstGeom prst="rect">
            <a:avLst/>
          </a:prstGeom>
        </p:spPr>
      </p:pic>
      <p:sp>
        <p:nvSpPr>
          <p:cNvPr id="6" name="TextBox 5"/>
          <p:cNvSpPr txBox="1"/>
          <p:nvPr/>
        </p:nvSpPr>
        <p:spPr>
          <a:xfrm>
            <a:off x="4372303" y="8628993"/>
            <a:ext cx="2286139" cy="511615"/>
          </a:xfrm>
          <a:prstGeom prst="rect">
            <a:avLst/>
          </a:prstGeom>
          <a:noFill/>
        </p:spPr>
        <p:txBody>
          <a:bodyPr wrap="none" rtlCol="0">
            <a:spAutoFit/>
          </a:bodyPr>
          <a:lstStyle/>
          <a:p>
            <a:pPr>
              <a:lnSpc>
                <a:spcPct val="120000"/>
              </a:lnSpc>
            </a:pPr>
            <a:r>
              <a:rPr lang="en-US" sz="2500" dirty="0" smtClean="0"/>
              <a:t>Google Trends</a:t>
            </a:r>
            <a:endParaRPr lang="en-US" sz="2500" dirty="0" smtClean="0"/>
          </a:p>
        </p:txBody>
      </p:sp>
    </p:spTree>
    <p:extLst>
      <p:ext uri="{BB962C8B-B14F-4D97-AF65-F5344CB8AC3E}">
        <p14:creationId xmlns:p14="http://schemas.microsoft.com/office/powerpoint/2010/main" val="37359627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 what is machine Learning?</a:t>
            </a:r>
            <a:endParaRPr lang="en-US" dirty="0"/>
          </a:p>
        </p:txBody>
      </p:sp>
      <p:sp>
        <p:nvSpPr>
          <p:cNvPr id="5" name="Content Placeholder 4"/>
          <p:cNvSpPr>
            <a:spLocks noGrp="1"/>
          </p:cNvSpPr>
          <p:nvPr>
            <p:ph idx="1"/>
          </p:nvPr>
        </p:nvSpPr>
        <p:spPr/>
        <p:txBody>
          <a:bodyPr/>
          <a:lstStyle/>
          <a:p>
            <a:r>
              <a:rPr lang="en-US" b="1" dirty="0" smtClean="0"/>
              <a:t>Definition: </a:t>
            </a:r>
            <a:r>
              <a:rPr lang="en-US" dirty="0"/>
              <a:t>(Arthur Samuel, 1959)</a:t>
            </a:r>
            <a:endParaRPr lang="en-US" b="1" dirty="0" smtClean="0"/>
          </a:p>
          <a:p>
            <a:pPr marL="719138" lvl="1" indent="0">
              <a:buNone/>
            </a:pPr>
            <a:r>
              <a:rPr lang="en-US" dirty="0" smtClean="0"/>
              <a:t>ML is a field of computer science that gives computers the ability to </a:t>
            </a:r>
            <a:r>
              <a:rPr lang="en-US" u="sng" dirty="0" smtClean="0"/>
              <a:t>learn</a:t>
            </a:r>
            <a:r>
              <a:rPr lang="en-US" dirty="0" smtClean="0"/>
              <a:t> without being explicitly programmed</a:t>
            </a:r>
            <a:endParaRPr lang="en-US" u="sng" dirty="0"/>
          </a:p>
        </p:txBody>
      </p:sp>
      <p:sp>
        <p:nvSpPr>
          <p:cNvPr id="3" name="Slide Number Placeholder 2"/>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pPr/>
              <a:t>25</a:t>
            </a:fld>
            <a:endParaRPr lang="nl-BE" noProof="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625" y="3951889"/>
            <a:ext cx="10040654" cy="566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4568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923" y="3012728"/>
            <a:ext cx="4416372" cy="2955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15"/>
          <p:cNvSpPr/>
          <p:nvPr/>
        </p:nvSpPr>
        <p:spPr>
          <a:xfrm>
            <a:off x="2835066" y="1757034"/>
            <a:ext cx="4996087" cy="7191704"/>
          </a:xfrm>
          <a:prstGeom prst="roundRect">
            <a:avLst/>
          </a:prstGeom>
          <a:noFill/>
          <a:ln w="25400" cap="flat" cmpd="sng" algn="ctr">
            <a:solidFill>
              <a:srgbClr val="1F497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rgbClr val="C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100" kern="0" dirty="0">
              <a:solidFill>
                <a:prstClr val="black"/>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100" kern="0" dirty="0">
              <a:solidFill>
                <a:prstClr val="black"/>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100" kern="0" dirty="0">
              <a:solidFill>
                <a:prstClr val="black"/>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100" kern="0" dirty="0">
              <a:solidFill>
                <a:prstClr val="black"/>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100" kern="0" dirty="0">
              <a:solidFill>
                <a:prstClr val="black"/>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p:txBody>
      </p:sp>
      <p:sp>
        <p:nvSpPr>
          <p:cNvPr id="4" name="Title 3"/>
          <p:cNvSpPr>
            <a:spLocks noGrp="1"/>
          </p:cNvSpPr>
          <p:nvPr>
            <p:ph type="title"/>
          </p:nvPr>
        </p:nvSpPr>
        <p:spPr/>
        <p:txBody>
          <a:bodyPr/>
          <a:lstStyle/>
          <a:p>
            <a:r>
              <a:rPr lang="en-US" dirty="0" smtClean="0"/>
              <a:t>Learning algorithms</a:t>
            </a:r>
            <a:endParaRPr lang="en-US" dirty="0"/>
          </a:p>
        </p:txBody>
      </p:sp>
      <p:sp>
        <p:nvSpPr>
          <p:cNvPr id="3" name="Slide Number Placeholder 2"/>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pPr/>
              <a:t>26</a:t>
            </a:fld>
            <a:endParaRPr lang="nl-BE" noProof="0" dirty="0"/>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4701" y="2784420"/>
            <a:ext cx="6585751" cy="3310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ounded Rectangle 16"/>
          <p:cNvSpPr/>
          <p:nvPr/>
        </p:nvSpPr>
        <p:spPr>
          <a:xfrm>
            <a:off x="8512438" y="1757034"/>
            <a:ext cx="4996087" cy="7191704"/>
          </a:xfrm>
          <a:prstGeom prst="roundRect">
            <a:avLst/>
          </a:prstGeom>
          <a:noFill/>
          <a:ln w="25400" cap="flat" cmpd="sng" algn="ctr">
            <a:solidFill>
              <a:srgbClr val="1F497D">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smtClean="0">
              <a:ln>
                <a:noFill/>
              </a:ln>
              <a:solidFill>
                <a:srgbClr val="C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100" kern="0" dirty="0">
              <a:solidFill>
                <a:prstClr val="black"/>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100" kern="0" dirty="0">
              <a:solidFill>
                <a:prstClr val="black"/>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100" kern="0" dirty="0">
              <a:solidFill>
                <a:prstClr val="black"/>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100" kern="0" dirty="0" smtClean="0">
              <a:solidFill>
                <a:prstClr val="black"/>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100" kern="0" dirty="0">
              <a:solidFill>
                <a:prstClr val="black"/>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2100" kern="0" dirty="0">
              <a:solidFill>
                <a:prstClr val="black"/>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smtClean="0">
              <a:ln>
                <a:noFill/>
              </a:ln>
              <a:solidFill>
                <a:prstClr val="black"/>
              </a:solidFill>
              <a:effectLst/>
              <a:uLnTx/>
              <a:uFillTx/>
              <a:latin typeface="Calibri"/>
            </a:endParaRPr>
          </a:p>
        </p:txBody>
      </p:sp>
      <p:pic>
        <p:nvPicPr>
          <p:cNvPr id="19" name="Picture 18"/>
          <p:cNvPicPr>
            <a:picLocks noChangeAspect="1"/>
          </p:cNvPicPr>
          <p:nvPr/>
        </p:nvPicPr>
        <p:blipFill rotWithShape="1">
          <a:blip r:embed="rId5"/>
          <a:srcRect r="11614"/>
          <a:stretch/>
        </p:blipFill>
        <p:spPr>
          <a:xfrm>
            <a:off x="5333110" y="6427747"/>
            <a:ext cx="1476117" cy="1679016"/>
          </a:xfrm>
          <a:prstGeom prst="rect">
            <a:avLst/>
          </a:prstGeom>
        </p:spPr>
      </p:pic>
      <p:pic>
        <p:nvPicPr>
          <p:cNvPr id="20" name="Picture 2" descr="http://animaliaz-life.com/data_images/dog/dog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9898" y="6572778"/>
            <a:ext cx="1396759" cy="153398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970540" y="8121031"/>
            <a:ext cx="867566" cy="599399"/>
          </a:xfrm>
          <a:prstGeom prst="rect">
            <a:avLst/>
          </a:prstGeom>
          <a:noFill/>
        </p:spPr>
        <p:txBody>
          <a:bodyPr wrap="none" rtlCol="0">
            <a:spAutoFit/>
          </a:bodyPr>
          <a:lstStyle/>
          <a:p>
            <a:r>
              <a:rPr lang="en-US" sz="2000" b="1" dirty="0" smtClean="0">
                <a:latin typeface="Calibri" panose="020F0502020204030204" pitchFamily="34" charset="0"/>
              </a:rPr>
              <a:t>dog</a:t>
            </a:r>
            <a:endParaRPr lang="en-US" sz="2000" b="1" dirty="0">
              <a:latin typeface="Calibri" panose="020F0502020204030204" pitchFamily="34" charset="0"/>
            </a:endParaRPr>
          </a:p>
        </p:txBody>
      </p:sp>
      <p:sp>
        <p:nvSpPr>
          <p:cNvPr id="22" name="TextBox 21"/>
          <p:cNvSpPr txBox="1"/>
          <p:nvPr/>
        </p:nvSpPr>
        <p:spPr>
          <a:xfrm>
            <a:off x="5768375" y="8121031"/>
            <a:ext cx="749567" cy="599399"/>
          </a:xfrm>
          <a:prstGeom prst="rect">
            <a:avLst/>
          </a:prstGeom>
          <a:noFill/>
        </p:spPr>
        <p:txBody>
          <a:bodyPr wrap="none" rtlCol="0">
            <a:spAutoFit/>
          </a:bodyPr>
          <a:lstStyle/>
          <a:p>
            <a:r>
              <a:rPr lang="en-US" sz="2000" b="1" dirty="0" smtClean="0">
                <a:latin typeface="Calibri" panose="020F0502020204030204" pitchFamily="34" charset="0"/>
              </a:rPr>
              <a:t>cat</a:t>
            </a:r>
            <a:endParaRPr lang="en-US" sz="2000" b="1" dirty="0">
              <a:latin typeface="Calibri" panose="020F0502020204030204" pitchFamily="34" charset="0"/>
            </a:endParaRPr>
          </a:p>
        </p:txBody>
      </p:sp>
      <p:pic>
        <p:nvPicPr>
          <p:cNvPr id="23" name="Picture 22"/>
          <p:cNvPicPr>
            <a:picLocks noChangeAspect="1"/>
          </p:cNvPicPr>
          <p:nvPr/>
        </p:nvPicPr>
        <p:blipFill rotWithShape="1">
          <a:blip r:embed="rId5"/>
          <a:srcRect r="11614"/>
          <a:stretch/>
        </p:blipFill>
        <p:spPr>
          <a:xfrm>
            <a:off x="11124029" y="6408721"/>
            <a:ext cx="1476117" cy="1679016"/>
          </a:xfrm>
          <a:prstGeom prst="rect">
            <a:avLst/>
          </a:prstGeom>
        </p:spPr>
      </p:pic>
      <p:pic>
        <p:nvPicPr>
          <p:cNvPr id="24" name="Picture 2" descr="http://animaliaz-life.com/data_images/dog/dog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20817" y="6553752"/>
            <a:ext cx="1396759" cy="15339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403624" y="1908394"/>
            <a:ext cx="4137671" cy="923330"/>
          </a:xfrm>
          <a:prstGeom prst="rect">
            <a:avLst/>
          </a:prstGeom>
          <a:noFill/>
        </p:spPr>
        <p:txBody>
          <a:bodyPr wrap="none" rtlCol="0">
            <a:spAutoFit/>
          </a:bodyPr>
          <a:lstStyle/>
          <a:p>
            <a:pPr>
              <a:lnSpc>
                <a:spcPct val="120000"/>
              </a:lnSpc>
            </a:pPr>
            <a:r>
              <a:rPr lang="en-US" sz="2500" b="1" dirty="0" smtClean="0">
                <a:solidFill>
                  <a:srgbClr val="FF0000"/>
                </a:solidFill>
              </a:rPr>
              <a:t>Supervised Learning </a:t>
            </a:r>
          </a:p>
          <a:p>
            <a:pPr>
              <a:lnSpc>
                <a:spcPct val="120000"/>
              </a:lnSpc>
            </a:pPr>
            <a:r>
              <a:rPr lang="en-US" sz="2000" dirty="0" smtClean="0">
                <a:solidFill>
                  <a:srgbClr val="FF0000"/>
                </a:solidFill>
              </a:rPr>
              <a:t>(= learning from labeled examples)</a:t>
            </a:r>
            <a:endParaRPr lang="en-US" sz="2000" dirty="0" smtClean="0">
              <a:solidFill>
                <a:srgbClr val="FF0000"/>
              </a:solidFill>
            </a:endParaRPr>
          </a:p>
        </p:txBody>
      </p:sp>
      <p:sp>
        <p:nvSpPr>
          <p:cNvPr id="28" name="TextBox 27"/>
          <p:cNvSpPr txBox="1"/>
          <p:nvPr/>
        </p:nvSpPr>
        <p:spPr>
          <a:xfrm>
            <a:off x="8905779" y="1934672"/>
            <a:ext cx="4650632" cy="923330"/>
          </a:xfrm>
          <a:prstGeom prst="rect">
            <a:avLst/>
          </a:prstGeom>
          <a:noFill/>
        </p:spPr>
        <p:txBody>
          <a:bodyPr wrap="none" rtlCol="0">
            <a:spAutoFit/>
          </a:bodyPr>
          <a:lstStyle/>
          <a:p>
            <a:pPr>
              <a:lnSpc>
                <a:spcPct val="120000"/>
              </a:lnSpc>
            </a:pPr>
            <a:r>
              <a:rPr lang="en-US" sz="2500" b="1" dirty="0" smtClean="0">
                <a:solidFill>
                  <a:srgbClr val="FF0000"/>
                </a:solidFill>
              </a:rPr>
              <a:t>Uns</a:t>
            </a:r>
            <a:r>
              <a:rPr lang="en-US" sz="2500" b="1" dirty="0" smtClean="0">
                <a:solidFill>
                  <a:srgbClr val="FF0000"/>
                </a:solidFill>
              </a:rPr>
              <a:t>upervised Learning </a:t>
            </a:r>
          </a:p>
          <a:p>
            <a:pPr>
              <a:lnSpc>
                <a:spcPct val="120000"/>
              </a:lnSpc>
            </a:pPr>
            <a:r>
              <a:rPr lang="en-US" sz="2000" dirty="0" smtClean="0">
                <a:solidFill>
                  <a:srgbClr val="FF0000"/>
                </a:solidFill>
              </a:rPr>
              <a:t>(= learning from non-labeled examples)</a:t>
            </a:r>
            <a:endParaRPr lang="en-US" sz="2000" dirty="0" smtClean="0">
              <a:solidFill>
                <a:srgbClr val="FF0000"/>
              </a:solidFill>
            </a:endParaRPr>
          </a:p>
        </p:txBody>
      </p:sp>
    </p:spTree>
    <p:extLst>
      <p:ext uri="{BB962C8B-B14F-4D97-AF65-F5344CB8AC3E}">
        <p14:creationId xmlns:p14="http://schemas.microsoft.com/office/powerpoint/2010/main" val="35674068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learning?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5825" y="1194364"/>
                <a:ext cx="15699575" cy="7980116"/>
              </a:xfrm>
            </p:spPr>
            <p:txBody>
              <a:bodyPr>
                <a:noAutofit/>
              </a:bodyPr>
              <a:lstStyle/>
              <a:p>
                <a:r>
                  <a:rPr lang="en-US" dirty="0" smtClean="0"/>
                  <a:t>Parameters of a machine learning algorithm are often found my minimizing a cost function</a:t>
                </a:r>
              </a:p>
              <a:p>
                <a:pPr lvl="2"/>
                <a:r>
                  <a:rPr lang="en-US" dirty="0" smtClean="0"/>
                  <a:t>This minimization process = learning process</a:t>
                </a:r>
              </a:p>
              <a:p>
                <a:pPr lvl="2"/>
                <a:r>
                  <a:rPr lang="en-US" dirty="0" smtClean="0"/>
                  <a:t>Minimization often via gradient descent</a:t>
                </a:r>
              </a:p>
              <a:p>
                <a:endParaRPr lang="en-US" dirty="0"/>
              </a:p>
              <a:p>
                <a:r>
                  <a:rPr lang="en-US" dirty="0" smtClean="0"/>
                  <a:t>Example Univariate Linear Regression:</a:t>
                </a:r>
              </a:p>
              <a:p>
                <a:pPr lvl="1"/>
                <a:r>
                  <a:rPr lang="en-US" dirty="0" smtClean="0"/>
                  <a:t>Model: </a:t>
                </a:r>
              </a:p>
              <a:p>
                <a:pPr lvl="1"/>
                <a:r>
                  <a:rPr lang="en-US" dirty="0" smtClean="0"/>
                  <a:t>Cost function </a:t>
                </a:r>
                <a:r>
                  <a:rPr lang="en-US" i="1" dirty="0" smtClean="0">
                    <a:latin typeface="Times New Roman" panose="02020603050405020304" pitchFamily="18" charset="0"/>
                    <a:cs typeface="Times New Roman" panose="02020603050405020304" pitchFamily="18" charset="0"/>
                  </a:rPr>
                  <a:t>J</a:t>
                </a:r>
                <a14:m>
                  <m:oMath xmlns:m="http://schemas.openxmlformats.org/officeDocument/2006/math">
                    <m:r>
                      <a:rPr lang="en-US" i="1">
                        <a:latin typeface="Cambria Math"/>
                        <a:ea typeface="Cambria Math"/>
                      </a:rPr>
                      <m:t>(</m:t>
                    </m:r>
                    <m:r>
                      <a:rPr lang="en-US" i="1">
                        <a:latin typeface="Cambria Math"/>
                        <a:ea typeface="Cambria Math"/>
                      </a:rPr>
                      <m:t>𝜃</m:t>
                    </m:r>
                    <m:r>
                      <a:rPr lang="en-US" i="1" baseline="-25000">
                        <a:latin typeface="Cambria Math"/>
                        <a:ea typeface="Cambria Math"/>
                      </a:rPr>
                      <m:t>0</m:t>
                    </m:r>
                    <m:r>
                      <a:rPr lang="en-US" i="1">
                        <a:latin typeface="Cambria Math"/>
                        <a:ea typeface="Cambria Math"/>
                      </a:rPr>
                      <m:t>,</m:t>
                    </m:r>
                    <m:r>
                      <a:rPr lang="en-US" i="1">
                        <a:latin typeface="Cambria Math"/>
                        <a:ea typeface="Cambria Math"/>
                      </a:rPr>
                      <m:t>𝜃</m:t>
                    </m:r>
                    <m:r>
                      <a:rPr lang="en-US" i="1" baseline="-25000">
                        <a:latin typeface="Cambria Math"/>
                        <a:ea typeface="Cambria Math"/>
                      </a:rPr>
                      <m:t>1</m:t>
                    </m:r>
                    <m:r>
                      <a:rPr lang="en-US" i="1">
                        <a:latin typeface="Cambria Math"/>
                        <a:ea typeface="Cambria Math"/>
                      </a:rPr>
                      <m:t>)</m:t>
                    </m:r>
                  </m:oMath>
                </a14:m>
                <a:r>
                  <a:rPr lang="nl-BE" dirty="0" smtClean="0"/>
                  <a:t> =</a:t>
                </a:r>
              </a:p>
              <a:p>
                <a:pPr lvl="1"/>
                <a:r>
                  <a:rPr lang="nl-BE" dirty="0" smtClean="0"/>
                  <a:t> </a:t>
                </a:r>
                <a:r>
                  <a:rPr lang="nl-BE" dirty="0" err="1" smtClean="0"/>
                  <a:t>Gradient</a:t>
                </a:r>
                <a:r>
                  <a:rPr lang="nl-BE" dirty="0" smtClean="0"/>
                  <a:t> </a:t>
                </a:r>
                <a:r>
                  <a:rPr lang="nl-BE" dirty="0" err="1" smtClean="0"/>
                  <a:t>Descent</a:t>
                </a:r>
                <a:endParaRPr lang="nl-BE" dirty="0" smtClean="0"/>
              </a:p>
              <a:p>
                <a:pPr lvl="2"/>
                <a:r>
                  <a:rPr lang="nl-BE" dirty="0" err="1" smtClean="0"/>
                  <a:t>Stepwise</a:t>
                </a:r>
                <a:r>
                  <a:rPr lang="nl-BE" dirty="0" smtClean="0"/>
                  <a:t> procedure </a:t>
                </a:r>
                <a:r>
                  <a:rPr lang="nl-BE" dirty="0" err="1" smtClean="0"/>
                  <a:t>to</a:t>
                </a:r>
                <a:r>
                  <a:rPr lang="nl-BE" dirty="0" smtClean="0"/>
                  <a:t> </a:t>
                </a:r>
                <a:r>
                  <a:rPr lang="nl-BE" dirty="0" err="1" smtClean="0"/>
                  <a:t>find</a:t>
                </a:r>
                <a:r>
                  <a:rPr lang="nl-BE" dirty="0" smtClean="0"/>
                  <a:t> minimum of J</a:t>
                </a:r>
              </a:p>
              <a:p>
                <a:pPr lvl="2"/>
                <a:endParaRPr lang="nl-BE"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5825" y="1194364"/>
                <a:ext cx="15699575" cy="7980116"/>
              </a:xfrm>
              <a:blipFill>
                <a:blip r:embed="rId2"/>
                <a:stretch>
                  <a:fillRect l="-1048" t="-993" b="-53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AE184E0-0BD4-4705-A12B-9B71DDE63301}" type="slidenum">
              <a:rPr lang="nl-BE" noProof="0" smtClean="0"/>
              <a:t>27</a:t>
            </a:fld>
            <a:endParaRPr lang="nl-BE" noProof="0" dirty="0"/>
          </a:p>
        </p:txBody>
      </p:sp>
      <p:grpSp>
        <p:nvGrpSpPr>
          <p:cNvPr id="5" name="Group 4"/>
          <p:cNvGrpSpPr/>
          <p:nvPr/>
        </p:nvGrpSpPr>
        <p:grpSpPr>
          <a:xfrm>
            <a:off x="12678564" y="3705433"/>
            <a:ext cx="4544909" cy="3036655"/>
            <a:chOff x="2914929" y="1447800"/>
            <a:chExt cx="3528784" cy="2357737"/>
          </a:xfrm>
        </p:grpSpPr>
        <p:cxnSp>
          <p:nvCxnSpPr>
            <p:cNvPr id="6" name="Straight Connector 5"/>
            <p:cNvCxnSpPr/>
            <p:nvPr/>
          </p:nvCxnSpPr>
          <p:spPr>
            <a:xfrm flipV="1">
              <a:off x="3048000" y="3331278"/>
              <a:ext cx="2514600" cy="151587"/>
            </a:xfrm>
            <a:prstGeom prst="line">
              <a:avLst/>
            </a:prstGeom>
            <a:ln w="158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048000" y="1600201"/>
              <a:ext cx="1695729" cy="1663405"/>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048000" y="2088561"/>
              <a:ext cx="2286000" cy="1346804"/>
            </a:xfrm>
            <a:prstGeom prst="line">
              <a:avLst/>
            </a:prstGeom>
            <a:ln w="158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914929" y="3576935"/>
              <a:ext cx="2971800" cy="0"/>
            </a:xfrm>
            <a:prstGeom prst="line">
              <a:avLst/>
            </a:prstGeom>
            <a:noFill/>
            <a:ln w="38100" cap="flat" cmpd="sng" algn="ctr">
              <a:solidFill>
                <a:sysClr val="windowText" lastClr="000000"/>
              </a:solidFill>
              <a:prstDash val="solid"/>
              <a:tailEnd type="arrow" w="lg" len="med"/>
            </a:ln>
            <a:effectLst/>
          </p:spPr>
        </p:cxnSp>
        <p:grpSp>
          <p:nvGrpSpPr>
            <p:cNvPr id="10" name="Group 9"/>
            <p:cNvGrpSpPr/>
            <p:nvPr/>
          </p:nvGrpSpPr>
          <p:grpSpPr>
            <a:xfrm>
              <a:off x="3295929" y="2222392"/>
              <a:ext cx="1811743" cy="1108886"/>
              <a:chOff x="1981200" y="760007"/>
              <a:chExt cx="1811743" cy="1108886"/>
            </a:xfrm>
          </p:grpSpPr>
          <p:grpSp>
            <p:nvGrpSpPr>
              <p:cNvPr id="14" name="Group 13"/>
              <p:cNvGrpSpPr/>
              <p:nvPr/>
            </p:nvGrpSpPr>
            <p:grpSpPr>
              <a:xfrm flipV="1">
                <a:off x="1981200" y="1733550"/>
                <a:ext cx="135343" cy="135343"/>
                <a:chOff x="5370863" y="1729085"/>
                <a:chExt cx="914400" cy="914400"/>
              </a:xfrm>
            </p:grpSpPr>
            <p:cxnSp>
              <p:nvCxnSpPr>
                <p:cNvPr id="30" name="Straight Connector 29"/>
                <p:cNvCxnSpPr/>
                <p:nvPr/>
              </p:nvCxnSpPr>
              <p:spPr>
                <a:xfrm>
                  <a:off x="5370863" y="1729085"/>
                  <a:ext cx="914400" cy="914400"/>
                </a:xfrm>
                <a:prstGeom prst="line">
                  <a:avLst/>
                </a:prstGeom>
                <a:noFill/>
                <a:ln w="19050" cap="flat" cmpd="sng" algn="ctr">
                  <a:solidFill>
                    <a:srgbClr val="C0504D"/>
                  </a:solidFill>
                  <a:prstDash val="solid"/>
                </a:ln>
                <a:effectLst/>
              </p:spPr>
            </p:cxnSp>
            <p:cxnSp>
              <p:nvCxnSpPr>
                <p:cNvPr id="31" name="Straight Connector 30"/>
                <p:cNvCxnSpPr/>
                <p:nvPr/>
              </p:nvCxnSpPr>
              <p:spPr>
                <a:xfrm flipH="1">
                  <a:off x="5370863" y="1729085"/>
                  <a:ext cx="914400" cy="914400"/>
                </a:xfrm>
                <a:prstGeom prst="line">
                  <a:avLst/>
                </a:prstGeom>
                <a:noFill/>
                <a:ln w="19050" cap="flat" cmpd="sng" algn="ctr">
                  <a:solidFill>
                    <a:srgbClr val="C0504D"/>
                  </a:solidFill>
                  <a:prstDash val="solid"/>
                </a:ln>
                <a:effectLst/>
              </p:spPr>
            </p:cxnSp>
          </p:grpSp>
          <p:grpSp>
            <p:nvGrpSpPr>
              <p:cNvPr id="15" name="Group 14"/>
              <p:cNvGrpSpPr/>
              <p:nvPr/>
            </p:nvGrpSpPr>
            <p:grpSpPr>
              <a:xfrm flipV="1">
                <a:off x="2438400" y="1675773"/>
                <a:ext cx="135343" cy="135343"/>
                <a:chOff x="5370863" y="1729085"/>
                <a:chExt cx="914400" cy="914400"/>
              </a:xfrm>
            </p:grpSpPr>
            <p:cxnSp>
              <p:nvCxnSpPr>
                <p:cNvPr id="28" name="Straight Connector 27"/>
                <p:cNvCxnSpPr/>
                <p:nvPr/>
              </p:nvCxnSpPr>
              <p:spPr>
                <a:xfrm>
                  <a:off x="5370863" y="1729085"/>
                  <a:ext cx="914400" cy="914400"/>
                </a:xfrm>
                <a:prstGeom prst="line">
                  <a:avLst/>
                </a:prstGeom>
                <a:noFill/>
                <a:ln w="19050" cap="flat" cmpd="sng" algn="ctr">
                  <a:solidFill>
                    <a:srgbClr val="C0504D"/>
                  </a:solidFill>
                  <a:prstDash val="solid"/>
                </a:ln>
                <a:effectLst/>
              </p:spPr>
            </p:cxnSp>
            <p:cxnSp>
              <p:nvCxnSpPr>
                <p:cNvPr id="29" name="Straight Connector 28"/>
                <p:cNvCxnSpPr/>
                <p:nvPr/>
              </p:nvCxnSpPr>
              <p:spPr>
                <a:xfrm flipH="1">
                  <a:off x="5370863" y="1729085"/>
                  <a:ext cx="914400" cy="914400"/>
                </a:xfrm>
                <a:prstGeom prst="line">
                  <a:avLst/>
                </a:prstGeom>
                <a:noFill/>
                <a:ln w="19050" cap="flat" cmpd="sng" algn="ctr">
                  <a:solidFill>
                    <a:srgbClr val="C0504D"/>
                  </a:solidFill>
                  <a:prstDash val="solid"/>
                </a:ln>
                <a:effectLst/>
              </p:spPr>
            </p:cxnSp>
          </p:grpSp>
          <p:grpSp>
            <p:nvGrpSpPr>
              <p:cNvPr id="16" name="Group 15"/>
              <p:cNvGrpSpPr/>
              <p:nvPr/>
            </p:nvGrpSpPr>
            <p:grpSpPr>
              <a:xfrm flipV="1">
                <a:off x="2535773" y="1358615"/>
                <a:ext cx="135343" cy="135343"/>
                <a:chOff x="5370863" y="1729085"/>
                <a:chExt cx="914400" cy="914400"/>
              </a:xfrm>
            </p:grpSpPr>
            <p:cxnSp>
              <p:nvCxnSpPr>
                <p:cNvPr id="26" name="Straight Connector 25"/>
                <p:cNvCxnSpPr/>
                <p:nvPr/>
              </p:nvCxnSpPr>
              <p:spPr>
                <a:xfrm>
                  <a:off x="5370863" y="1729085"/>
                  <a:ext cx="914400" cy="914400"/>
                </a:xfrm>
                <a:prstGeom prst="line">
                  <a:avLst/>
                </a:prstGeom>
                <a:noFill/>
                <a:ln w="19050" cap="flat" cmpd="sng" algn="ctr">
                  <a:solidFill>
                    <a:srgbClr val="C0504D"/>
                  </a:solidFill>
                  <a:prstDash val="solid"/>
                </a:ln>
                <a:effectLst/>
              </p:spPr>
            </p:cxnSp>
            <p:cxnSp>
              <p:nvCxnSpPr>
                <p:cNvPr id="27" name="Straight Connector 26"/>
                <p:cNvCxnSpPr/>
                <p:nvPr/>
              </p:nvCxnSpPr>
              <p:spPr>
                <a:xfrm flipH="1">
                  <a:off x="5370863" y="1729085"/>
                  <a:ext cx="914400" cy="914400"/>
                </a:xfrm>
                <a:prstGeom prst="line">
                  <a:avLst/>
                </a:prstGeom>
                <a:noFill/>
                <a:ln w="19050" cap="flat" cmpd="sng" algn="ctr">
                  <a:solidFill>
                    <a:srgbClr val="C0504D"/>
                  </a:solidFill>
                  <a:prstDash val="solid"/>
                </a:ln>
                <a:effectLst/>
              </p:spPr>
            </p:cxnSp>
          </p:grpSp>
          <p:grpSp>
            <p:nvGrpSpPr>
              <p:cNvPr id="17" name="Group 16"/>
              <p:cNvGrpSpPr/>
              <p:nvPr/>
            </p:nvGrpSpPr>
            <p:grpSpPr>
              <a:xfrm flipV="1">
                <a:off x="3062986" y="1276350"/>
                <a:ext cx="135343" cy="135343"/>
                <a:chOff x="5370863" y="1729085"/>
                <a:chExt cx="914400" cy="914400"/>
              </a:xfrm>
            </p:grpSpPr>
            <p:cxnSp>
              <p:nvCxnSpPr>
                <p:cNvPr id="24" name="Straight Connector 23"/>
                <p:cNvCxnSpPr/>
                <p:nvPr/>
              </p:nvCxnSpPr>
              <p:spPr>
                <a:xfrm>
                  <a:off x="5370863" y="1729085"/>
                  <a:ext cx="914400" cy="914400"/>
                </a:xfrm>
                <a:prstGeom prst="line">
                  <a:avLst/>
                </a:prstGeom>
                <a:noFill/>
                <a:ln w="19050" cap="flat" cmpd="sng" algn="ctr">
                  <a:solidFill>
                    <a:srgbClr val="C0504D"/>
                  </a:solidFill>
                  <a:prstDash val="solid"/>
                </a:ln>
                <a:effectLst/>
              </p:spPr>
            </p:cxnSp>
            <p:cxnSp>
              <p:nvCxnSpPr>
                <p:cNvPr id="25" name="Straight Connector 24"/>
                <p:cNvCxnSpPr/>
                <p:nvPr/>
              </p:nvCxnSpPr>
              <p:spPr>
                <a:xfrm flipH="1">
                  <a:off x="5370863" y="1729085"/>
                  <a:ext cx="914400" cy="914400"/>
                </a:xfrm>
                <a:prstGeom prst="line">
                  <a:avLst/>
                </a:prstGeom>
                <a:noFill/>
                <a:ln w="19050" cap="flat" cmpd="sng" algn="ctr">
                  <a:solidFill>
                    <a:srgbClr val="C0504D"/>
                  </a:solidFill>
                  <a:prstDash val="solid"/>
                </a:ln>
                <a:effectLst/>
              </p:spPr>
            </p:cxnSp>
          </p:grpSp>
          <p:grpSp>
            <p:nvGrpSpPr>
              <p:cNvPr id="18" name="Group 17"/>
              <p:cNvGrpSpPr/>
              <p:nvPr/>
            </p:nvGrpSpPr>
            <p:grpSpPr>
              <a:xfrm flipV="1">
                <a:off x="3429000" y="1058510"/>
                <a:ext cx="135343" cy="135343"/>
                <a:chOff x="5370863" y="1729085"/>
                <a:chExt cx="914400" cy="914400"/>
              </a:xfrm>
            </p:grpSpPr>
            <p:cxnSp>
              <p:nvCxnSpPr>
                <p:cNvPr id="22" name="Straight Connector 21"/>
                <p:cNvCxnSpPr/>
                <p:nvPr/>
              </p:nvCxnSpPr>
              <p:spPr>
                <a:xfrm>
                  <a:off x="5370863" y="1729085"/>
                  <a:ext cx="914400" cy="914400"/>
                </a:xfrm>
                <a:prstGeom prst="line">
                  <a:avLst/>
                </a:prstGeom>
                <a:noFill/>
                <a:ln w="19050" cap="flat" cmpd="sng" algn="ctr">
                  <a:solidFill>
                    <a:srgbClr val="C0504D"/>
                  </a:solidFill>
                  <a:prstDash val="solid"/>
                </a:ln>
                <a:effectLst/>
              </p:spPr>
            </p:cxnSp>
            <p:cxnSp>
              <p:nvCxnSpPr>
                <p:cNvPr id="23" name="Straight Connector 22"/>
                <p:cNvCxnSpPr/>
                <p:nvPr/>
              </p:nvCxnSpPr>
              <p:spPr>
                <a:xfrm flipH="1">
                  <a:off x="5370863" y="1729085"/>
                  <a:ext cx="914400" cy="914400"/>
                </a:xfrm>
                <a:prstGeom prst="line">
                  <a:avLst/>
                </a:prstGeom>
                <a:noFill/>
                <a:ln w="19050" cap="flat" cmpd="sng" algn="ctr">
                  <a:solidFill>
                    <a:srgbClr val="C0504D"/>
                  </a:solidFill>
                  <a:prstDash val="solid"/>
                </a:ln>
                <a:effectLst/>
              </p:spPr>
            </p:cxnSp>
          </p:grpSp>
          <p:grpSp>
            <p:nvGrpSpPr>
              <p:cNvPr id="19" name="Group 18"/>
              <p:cNvGrpSpPr/>
              <p:nvPr/>
            </p:nvGrpSpPr>
            <p:grpSpPr>
              <a:xfrm flipV="1">
                <a:off x="3657600" y="760007"/>
                <a:ext cx="135343" cy="135343"/>
                <a:chOff x="5370863" y="1729085"/>
                <a:chExt cx="914400" cy="914400"/>
              </a:xfrm>
            </p:grpSpPr>
            <p:cxnSp>
              <p:nvCxnSpPr>
                <p:cNvPr id="20" name="Straight Connector 19"/>
                <p:cNvCxnSpPr/>
                <p:nvPr/>
              </p:nvCxnSpPr>
              <p:spPr>
                <a:xfrm flipH="1">
                  <a:off x="5370863" y="1729085"/>
                  <a:ext cx="914400" cy="914400"/>
                </a:xfrm>
                <a:prstGeom prst="line">
                  <a:avLst/>
                </a:prstGeom>
                <a:noFill/>
                <a:ln w="19050" cap="flat" cmpd="sng" algn="ctr">
                  <a:solidFill>
                    <a:srgbClr val="C0504D"/>
                  </a:solidFill>
                  <a:prstDash val="solid"/>
                </a:ln>
                <a:effectLst/>
              </p:spPr>
            </p:cxnSp>
            <p:cxnSp>
              <p:nvCxnSpPr>
                <p:cNvPr id="21" name="Straight Connector 20"/>
                <p:cNvCxnSpPr/>
                <p:nvPr/>
              </p:nvCxnSpPr>
              <p:spPr>
                <a:xfrm>
                  <a:off x="5370863" y="1729085"/>
                  <a:ext cx="914400" cy="914400"/>
                </a:xfrm>
                <a:prstGeom prst="line">
                  <a:avLst/>
                </a:prstGeom>
                <a:noFill/>
                <a:ln w="19050" cap="flat" cmpd="sng" algn="ctr">
                  <a:solidFill>
                    <a:srgbClr val="C0504D"/>
                  </a:solidFill>
                  <a:prstDash val="solid"/>
                </a:ln>
                <a:effectLst/>
              </p:spPr>
            </p:cxnSp>
          </p:grpSp>
        </p:grpSp>
        <p:cxnSp>
          <p:nvCxnSpPr>
            <p:cNvPr id="11" name="Straight Connector 10"/>
            <p:cNvCxnSpPr/>
            <p:nvPr/>
          </p:nvCxnSpPr>
          <p:spPr>
            <a:xfrm flipH="1" flipV="1">
              <a:off x="3124200" y="1447800"/>
              <a:ext cx="19329" cy="2357737"/>
            </a:xfrm>
            <a:prstGeom prst="line">
              <a:avLst/>
            </a:prstGeom>
            <a:noFill/>
            <a:ln w="38100" cap="flat" cmpd="sng" algn="ctr">
              <a:solidFill>
                <a:sysClr val="windowText" lastClr="000000"/>
              </a:solidFill>
              <a:prstDash val="solid"/>
              <a:tailEnd type="arrow" w="lg" len="med"/>
            </a:ln>
            <a:effectLst/>
          </p:spPr>
        </p:cxnSp>
        <mc:AlternateContent xmlns:mc="http://schemas.openxmlformats.org/markup-compatibility/2006">
          <mc:Choice xmlns:a14="http://schemas.microsoft.com/office/drawing/2010/main" Requires="a14">
            <p:sp>
              <p:nvSpPr>
                <p:cNvPr id="12" name="TextBox 11"/>
                <p:cNvSpPr txBox="1"/>
                <p:nvPr/>
              </p:nvSpPr>
              <p:spPr>
                <a:xfrm>
                  <a:off x="5486400" y="3107375"/>
                  <a:ext cx="9573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3">
                                <a:lumMod val="40000"/>
                                <a:lumOff val="60000"/>
                              </a:schemeClr>
                            </a:solidFill>
                            <a:latin typeface="Cambria Math"/>
                            <a:ea typeface="Cambria Math"/>
                          </a:rPr>
                          <m:t>(</m:t>
                        </m:r>
                        <m:r>
                          <a:rPr lang="en-US" i="1" smtClean="0">
                            <a:solidFill>
                              <a:schemeClr val="accent3">
                                <a:lumMod val="40000"/>
                                <a:lumOff val="60000"/>
                              </a:schemeClr>
                            </a:solidFill>
                            <a:latin typeface="Cambria Math"/>
                            <a:ea typeface="Cambria Math"/>
                          </a:rPr>
                          <m:t>𝜃</m:t>
                        </m:r>
                        <m:r>
                          <a:rPr lang="en-US" i="1" baseline="-25000">
                            <a:solidFill>
                              <a:schemeClr val="accent3">
                                <a:lumMod val="40000"/>
                                <a:lumOff val="60000"/>
                              </a:schemeClr>
                            </a:solidFill>
                            <a:latin typeface="Cambria Math"/>
                            <a:ea typeface="Cambria Math"/>
                          </a:rPr>
                          <m:t>0</m:t>
                        </m:r>
                        <m:r>
                          <a:rPr lang="en-US" i="1">
                            <a:solidFill>
                              <a:schemeClr val="accent3">
                                <a:lumMod val="40000"/>
                                <a:lumOff val="60000"/>
                              </a:schemeClr>
                            </a:solidFill>
                            <a:latin typeface="Cambria Math"/>
                            <a:ea typeface="Cambria Math"/>
                          </a:rPr>
                          <m:t>,</m:t>
                        </m:r>
                        <m:r>
                          <a:rPr lang="en-US" i="1">
                            <a:solidFill>
                              <a:schemeClr val="accent3">
                                <a:lumMod val="40000"/>
                                <a:lumOff val="60000"/>
                              </a:schemeClr>
                            </a:solidFill>
                            <a:latin typeface="Cambria Math"/>
                            <a:ea typeface="Cambria Math"/>
                          </a:rPr>
                          <m:t>𝜃</m:t>
                        </m:r>
                        <m:r>
                          <a:rPr lang="en-US" i="1" baseline="-25000">
                            <a:solidFill>
                              <a:schemeClr val="accent3">
                                <a:lumMod val="40000"/>
                                <a:lumOff val="60000"/>
                              </a:schemeClr>
                            </a:solidFill>
                            <a:latin typeface="Cambria Math"/>
                            <a:ea typeface="Cambria Math"/>
                          </a:rPr>
                          <m:t>1</m:t>
                        </m:r>
                        <m:r>
                          <a:rPr lang="en-US" i="1">
                            <a:solidFill>
                              <a:schemeClr val="accent3">
                                <a:lumMod val="40000"/>
                                <a:lumOff val="60000"/>
                              </a:schemeClr>
                            </a:solidFill>
                            <a:latin typeface="Cambria Math"/>
                            <a:ea typeface="Cambria Math"/>
                          </a:rPr>
                          <m:t>)</m:t>
                        </m:r>
                      </m:oMath>
                    </m:oMathPara>
                  </a14:m>
                  <a:endParaRPr lang="nl-BE" dirty="0">
                    <a:solidFill>
                      <a:schemeClr val="accent3">
                        <a:lumMod val="40000"/>
                        <a:lumOff val="60000"/>
                      </a:schemeClr>
                    </a:solidFill>
                  </a:endParaRPr>
                </a:p>
              </p:txBody>
            </p:sp>
          </mc:Choice>
          <mc:Fallback>
            <p:sp>
              <p:nvSpPr>
                <p:cNvPr id="12" name="TextBox 11"/>
                <p:cNvSpPr txBox="1">
                  <a:spLocks noRot="1" noChangeAspect="1" noMove="1" noResize="1" noEditPoints="1" noAdjustHandles="1" noChangeArrowheads="1" noChangeShapeType="1" noTextEdit="1"/>
                </p:cNvSpPr>
                <p:nvPr/>
              </p:nvSpPr>
              <p:spPr>
                <a:xfrm>
                  <a:off x="5486400" y="3107375"/>
                  <a:ext cx="95731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5286500" y="1811975"/>
                  <a:ext cx="9573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92D050"/>
                            </a:solidFill>
                            <a:latin typeface="Cambria Math"/>
                            <a:ea typeface="Cambria Math"/>
                          </a:rPr>
                          <m:t>(</m:t>
                        </m:r>
                        <m:r>
                          <a:rPr lang="en-US" i="1" smtClean="0">
                            <a:solidFill>
                              <a:srgbClr val="92D050"/>
                            </a:solidFill>
                            <a:latin typeface="Cambria Math"/>
                            <a:ea typeface="Cambria Math"/>
                          </a:rPr>
                          <m:t>𝜃</m:t>
                        </m:r>
                        <m:r>
                          <a:rPr lang="en-US" i="1" baseline="-25000">
                            <a:solidFill>
                              <a:srgbClr val="92D050"/>
                            </a:solidFill>
                            <a:latin typeface="Cambria Math"/>
                            <a:ea typeface="Cambria Math"/>
                          </a:rPr>
                          <m:t>0</m:t>
                        </m:r>
                        <m:r>
                          <a:rPr lang="en-US" i="1">
                            <a:solidFill>
                              <a:srgbClr val="92D050"/>
                            </a:solidFill>
                            <a:latin typeface="Cambria Math"/>
                            <a:ea typeface="Cambria Math"/>
                          </a:rPr>
                          <m:t>,</m:t>
                        </m:r>
                        <m:r>
                          <a:rPr lang="en-US" i="1">
                            <a:solidFill>
                              <a:srgbClr val="92D050"/>
                            </a:solidFill>
                            <a:latin typeface="Cambria Math"/>
                            <a:ea typeface="Cambria Math"/>
                          </a:rPr>
                          <m:t>𝜃</m:t>
                        </m:r>
                        <m:r>
                          <a:rPr lang="en-US" i="1" baseline="-25000">
                            <a:solidFill>
                              <a:srgbClr val="92D050"/>
                            </a:solidFill>
                            <a:latin typeface="Cambria Math"/>
                            <a:ea typeface="Cambria Math"/>
                          </a:rPr>
                          <m:t>1</m:t>
                        </m:r>
                        <m:r>
                          <a:rPr lang="en-US" i="1">
                            <a:solidFill>
                              <a:srgbClr val="92D050"/>
                            </a:solidFill>
                            <a:latin typeface="Cambria Math"/>
                            <a:ea typeface="Cambria Math"/>
                          </a:rPr>
                          <m:t>)</m:t>
                        </m:r>
                      </m:oMath>
                    </m:oMathPara>
                  </a14:m>
                  <a:endParaRPr lang="nl-BE" dirty="0">
                    <a:solidFill>
                      <a:srgbClr val="92D050"/>
                    </a:solidFill>
                  </a:endParaRPr>
                </a:p>
              </p:txBody>
            </p:sp>
          </mc:Choice>
          <mc:Fallback>
            <p:sp>
              <p:nvSpPr>
                <p:cNvPr id="13" name="TextBox 12"/>
                <p:cNvSpPr txBox="1">
                  <a:spLocks noRot="1" noChangeAspect="1" noMove="1" noResize="1" noEditPoints="1" noAdjustHandles="1" noChangeArrowheads="1" noChangeShapeType="1" noTextEdit="1"/>
                </p:cNvSpPr>
                <p:nvPr/>
              </p:nvSpPr>
              <p:spPr>
                <a:xfrm>
                  <a:off x="5286500" y="1811975"/>
                  <a:ext cx="957313" cy="369332"/>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2" name="TextBox 31"/>
              <p:cNvSpPr txBox="1"/>
              <p:nvPr/>
            </p:nvSpPr>
            <p:spPr>
              <a:xfrm>
                <a:off x="14066520" y="5369921"/>
                <a:ext cx="9573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a:ea typeface="Cambria Math"/>
                        </a:rPr>
                        <m:t>(</m:t>
                      </m:r>
                      <m:r>
                        <a:rPr lang="en-US" i="1" smtClean="0">
                          <a:solidFill>
                            <a:srgbClr val="FF0000"/>
                          </a:solidFill>
                          <a:latin typeface="Cambria Math"/>
                          <a:ea typeface="Cambria Math"/>
                        </a:rPr>
                        <m:t>𝜃</m:t>
                      </m:r>
                      <m:r>
                        <a:rPr lang="en-US" i="1" baseline="-25000">
                          <a:solidFill>
                            <a:srgbClr val="FF0000"/>
                          </a:solidFill>
                          <a:latin typeface="Cambria Math"/>
                          <a:ea typeface="Cambria Math"/>
                        </a:rPr>
                        <m:t>0</m:t>
                      </m:r>
                      <m:r>
                        <a:rPr lang="en-US" i="1">
                          <a:solidFill>
                            <a:srgbClr val="FF0000"/>
                          </a:solidFill>
                          <a:latin typeface="Cambria Math"/>
                          <a:ea typeface="Cambria Math"/>
                        </a:rPr>
                        <m:t>,</m:t>
                      </m:r>
                      <m:r>
                        <a:rPr lang="en-US" i="1">
                          <a:solidFill>
                            <a:srgbClr val="FF0000"/>
                          </a:solidFill>
                          <a:latin typeface="Cambria Math"/>
                          <a:ea typeface="Cambria Math"/>
                        </a:rPr>
                        <m:t>𝜃</m:t>
                      </m:r>
                      <m:r>
                        <a:rPr lang="en-US" i="1" baseline="-25000">
                          <a:solidFill>
                            <a:srgbClr val="FF0000"/>
                          </a:solidFill>
                          <a:latin typeface="Cambria Math"/>
                          <a:ea typeface="Cambria Math"/>
                        </a:rPr>
                        <m:t>1</m:t>
                      </m:r>
                      <m:r>
                        <a:rPr lang="en-US" i="1">
                          <a:solidFill>
                            <a:srgbClr val="FF0000"/>
                          </a:solidFill>
                          <a:latin typeface="Cambria Math"/>
                          <a:ea typeface="Cambria Math"/>
                        </a:rPr>
                        <m:t>)</m:t>
                      </m:r>
                    </m:oMath>
                  </m:oMathPara>
                </a14:m>
                <a:endParaRPr lang="nl-BE" dirty="0">
                  <a:solidFill>
                    <a:srgbClr val="FF0000"/>
                  </a:solidFill>
                </a:endParaRPr>
              </a:p>
            </p:txBody>
          </p:sp>
        </mc:Choice>
        <mc:Fallback>
          <p:sp>
            <p:nvSpPr>
              <p:cNvPr id="32" name="TextBox 31"/>
              <p:cNvSpPr txBox="1">
                <a:spLocks noRot="1" noChangeAspect="1" noMove="1" noResize="1" noEditPoints="1" noAdjustHandles="1" noChangeArrowheads="1" noChangeShapeType="1" noTextEdit="1"/>
              </p:cNvSpPr>
              <p:nvPr/>
            </p:nvSpPr>
            <p:spPr>
              <a:xfrm>
                <a:off x="14066520" y="5369921"/>
                <a:ext cx="957313" cy="369332"/>
              </a:xfrm>
              <a:prstGeom prst="rect">
                <a:avLst/>
              </a:prstGeom>
              <a:blipFill>
                <a:blip r:embed="rId5"/>
                <a:stretch>
                  <a:fillRect r="-10828" b="-20000"/>
                </a:stretch>
              </a:blipFill>
            </p:spPr>
            <p:txBody>
              <a:bodyPr/>
              <a:lstStyle/>
              <a:p>
                <a:r>
                  <a:rPr lang="en-US">
                    <a:noFill/>
                  </a:rPr>
                  <a:t> </a:t>
                </a:r>
              </a:p>
            </p:txBody>
          </p:sp>
        </mc:Fallback>
      </mc:AlternateContent>
      <p:grpSp>
        <p:nvGrpSpPr>
          <p:cNvPr id="33" name="Group 32"/>
          <p:cNvGrpSpPr/>
          <p:nvPr/>
        </p:nvGrpSpPr>
        <p:grpSpPr>
          <a:xfrm>
            <a:off x="7977545" y="6786759"/>
            <a:ext cx="6498118" cy="1214872"/>
            <a:chOff x="1928674" y="4283675"/>
            <a:chExt cx="6498118" cy="1214872"/>
          </a:xfrm>
        </p:grpSpPr>
        <mc:AlternateContent xmlns:mc="http://schemas.openxmlformats.org/markup-compatibility/2006">
          <mc:Choice xmlns:a14="http://schemas.microsoft.com/office/drawing/2010/main" Requires="a14">
            <p:sp>
              <p:nvSpPr>
                <p:cNvPr id="34" name="TextBox 33"/>
                <p:cNvSpPr txBox="1"/>
                <p:nvPr/>
              </p:nvSpPr>
              <p:spPr>
                <a:xfrm>
                  <a:off x="2121381" y="4431585"/>
                  <a:ext cx="4668394" cy="790345"/>
                </a:xfrm>
                <a:prstGeom prst="rect">
                  <a:avLst/>
                </a:prstGeom>
                <a:noFill/>
              </p:spPr>
              <p:txBody>
                <a:bodyPr wrap="none" rtlCol="0">
                  <a:spAutoFit/>
                </a:bodyPr>
                <a:lstStyle/>
                <a:p>
                  <a14:m>
                    <m:oMath xmlns:m="http://schemas.openxmlformats.org/officeDocument/2006/math">
                      <m:f>
                        <m:fPr>
                          <m:ctrlPr>
                            <a:rPr lang="en-US" sz="3200" i="1" kern="0" smtClean="0">
                              <a:solidFill>
                                <a:schemeClr val="bg1"/>
                              </a:solidFill>
                              <a:latin typeface="Cambria Math" panose="02040503050406030204" pitchFamily="18" charset="0"/>
                              <a:ea typeface="Cambria Math"/>
                            </a:rPr>
                          </m:ctrlPr>
                        </m:fPr>
                        <m:num>
                          <m:r>
                            <a:rPr lang="en-US" sz="3200" i="1" kern="0">
                              <a:solidFill>
                                <a:schemeClr val="bg1"/>
                              </a:solidFill>
                              <a:latin typeface="Cambria Math"/>
                              <a:ea typeface="Cambria Math"/>
                            </a:rPr>
                            <m:t>1</m:t>
                          </m:r>
                        </m:num>
                        <m:den>
                          <m:r>
                            <a:rPr lang="en-US" sz="3200" i="1" kern="0">
                              <a:solidFill>
                                <a:schemeClr val="bg1"/>
                              </a:solidFill>
                              <a:latin typeface="Cambria Math"/>
                              <a:ea typeface="Cambria Math"/>
                            </a:rPr>
                            <m:t>2</m:t>
                          </m:r>
                          <m:r>
                            <a:rPr lang="en-US" sz="3200" i="1" kern="0">
                              <a:solidFill>
                                <a:schemeClr val="bg1"/>
                              </a:solidFill>
                              <a:latin typeface="Cambria Math"/>
                              <a:ea typeface="Cambria Math"/>
                            </a:rPr>
                            <m:t>𝑚</m:t>
                          </m:r>
                        </m:den>
                      </m:f>
                    </m:oMath>
                  </a14:m>
                  <a:r>
                    <a:rPr lang="en-US" sz="3200" kern="0" dirty="0" smtClean="0">
                      <a:solidFill>
                        <a:srgbClr val="000000"/>
                      </a:solidFill>
                      <a:latin typeface="Calibri" pitchFamily="34" charset="0"/>
                    </a:rPr>
                    <a:t> </a:t>
                  </a:r>
                  <a14:m>
                    <m:oMath xmlns:m="http://schemas.openxmlformats.org/officeDocument/2006/math">
                      <m:nary>
                        <m:naryPr>
                          <m:chr m:val="∑"/>
                          <m:ctrlPr>
                            <a:rPr lang="en-US" sz="3200" i="1" kern="0" dirty="0" smtClean="0">
                              <a:solidFill>
                                <a:srgbClr val="000000"/>
                              </a:solidFill>
                              <a:latin typeface="Cambria Math" panose="02040503050406030204" pitchFamily="18" charset="0"/>
                            </a:rPr>
                          </m:ctrlPr>
                        </m:naryPr>
                        <m:sub>
                          <m:r>
                            <m:rPr>
                              <m:brk m:alnAt="23"/>
                            </m:rPr>
                            <a:rPr lang="en-US" sz="3200" i="1" kern="0" dirty="0" smtClean="0">
                              <a:solidFill>
                                <a:srgbClr val="000000"/>
                              </a:solidFill>
                              <a:latin typeface="Cambria Math"/>
                            </a:rPr>
                            <m:t>𝑖</m:t>
                          </m:r>
                          <m:r>
                            <a:rPr lang="en-US" sz="3200" i="1" kern="0" dirty="0">
                              <a:solidFill>
                                <a:srgbClr val="000000"/>
                              </a:solidFill>
                              <a:latin typeface="Cambria Math"/>
                            </a:rPr>
                            <m:t>=1</m:t>
                          </m:r>
                        </m:sub>
                        <m:sup>
                          <m:r>
                            <a:rPr lang="en-US" sz="3200" i="1" kern="0" dirty="0" smtClean="0">
                              <a:solidFill>
                                <a:srgbClr val="000000"/>
                              </a:solidFill>
                              <a:latin typeface="Cambria Math"/>
                            </a:rPr>
                            <m:t>𝑚</m:t>
                          </m:r>
                        </m:sup>
                        <m:e>
                          <m:sSup>
                            <m:sSupPr>
                              <m:ctrlPr>
                                <a:rPr lang="en-US" sz="3200" i="1" kern="0" dirty="0">
                                  <a:solidFill>
                                    <a:srgbClr val="000000"/>
                                  </a:solidFill>
                                  <a:latin typeface="Cambria Math" panose="02040503050406030204" pitchFamily="18" charset="0"/>
                                </a:rPr>
                              </m:ctrlPr>
                            </m:sSupPr>
                            <m:e>
                              <m:d>
                                <m:dPr>
                                  <m:ctrlPr>
                                    <a:rPr lang="en-US" sz="3200" i="1" kern="0" dirty="0">
                                      <a:solidFill>
                                        <a:srgbClr val="000000"/>
                                      </a:solidFill>
                                      <a:latin typeface="Cambria Math" panose="02040503050406030204" pitchFamily="18" charset="0"/>
                                      <a:ea typeface="Cambria Math"/>
                                    </a:rPr>
                                  </m:ctrlPr>
                                </m:dPr>
                                <m:e>
                                  <m:r>
                                    <a:rPr lang="en-US" sz="3200" b="0" i="1" kern="0" dirty="0" smtClean="0">
                                      <a:solidFill>
                                        <a:srgbClr val="000000"/>
                                      </a:solidFill>
                                      <a:latin typeface="Cambria Math"/>
                                      <a:ea typeface="Cambria Math"/>
                                    </a:rPr>
                                    <m:t>                             </m:t>
                                  </m:r>
                                </m:e>
                              </m:d>
                            </m:e>
                            <m:sup>
                              <m:r>
                                <a:rPr lang="en-US" sz="3200" i="1" kern="0" dirty="0">
                                  <a:solidFill>
                                    <a:srgbClr val="000000"/>
                                  </a:solidFill>
                                  <a:latin typeface="Cambria Math"/>
                                </a:rPr>
                                <m:t>2</m:t>
                              </m:r>
                            </m:sup>
                          </m:sSup>
                        </m:e>
                      </m:nary>
                    </m:oMath>
                  </a14:m>
                  <a:endParaRPr lang="nl-BE" sz="3200" dirty="0"/>
                </a:p>
              </p:txBody>
            </p:sp>
          </mc:Choice>
          <mc:Fallback>
            <p:sp>
              <p:nvSpPr>
                <p:cNvPr id="34" name="TextBox 33"/>
                <p:cNvSpPr txBox="1">
                  <a:spLocks noRot="1" noChangeAspect="1" noMove="1" noResize="1" noEditPoints="1" noAdjustHandles="1" noChangeArrowheads="1" noChangeShapeType="1" noTextEdit="1"/>
                </p:cNvSpPr>
                <p:nvPr/>
              </p:nvSpPr>
              <p:spPr>
                <a:xfrm>
                  <a:off x="2121381" y="4431585"/>
                  <a:ext cx="4668394" cy="79034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3622722" y="4512522"/>
                  <a:ext cx="2773644"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kern="0" dirty="0">
                            <a:solidFill>
                              <a:srgbClr val="000000"/>
                            </a:solidFill>
                            <a:latin typeface="Cambria Math"/>
                            <a:ea typeface="Cambria Math"/>
                          </a:rPr>
                          <m:t>h</m:t>
                        </m:r>
                        <m:r>
                          <a:rPr lang="en-US" sz="3200" i="1" kern="0" baseline="-25000" dirty="0">
                            <a:solidFill>
                              <a:srgbClr val="000000"/>
                            </a:solidFill>
                            <a:latin typeface="Cambria Math"/>
                            <a:ea typeface="Cambria Math"/>
                          </a:rPr>
                          <m:t>𝜃</m:t>
                        </m:r>
                        <m:r>
                          <a:rPr lang="en-US" sz="3200" i="1" kern="0" dirty="0">
                            <a:solidFill>
                              <a:srgbClr val="000000"/>
                            </a:solidFill>
                            <a:latin typeface="Cambria Math"/>
                            <a:ea typeface="Cambria Math"/>
                          </a:rPr>
                          <m:t>(</m:t>
                        </m:r>
                        <m:sSup>
                          <m:sSupPr>
                            <m:ctrlPr>
                              <a:rPr lang="en-US" sz="3200" i="1" kern="0" dirty="0">
                                <a:solidFill>
                                  <a:srgbClr val="000000"/>
                                </a:solidFill>
                                <a:latin typeface="Cambria Math" panose="02040503050406030204" pitchFamily="18" charset="0"/>
                                <a:ea typeface="Cambria Math"/>
                              </a:rPr>
                            </m:ctrlPr>
                          </m:sSupPr>
                          <m:e>
                            <m:r>
                              <a:rPr lang="en-US" sz="3200" i="1" kern="0" dirty="0">
                                <a:solidFill>
                                  <a:srgbClr val="000000"/>
                                </a:solidFill>
                                <a:latin typeface="Cambria Math"/>
                                <a:ea typeface="Cambria Math"/>
                              </a:rPr>
                              <m:t>𝑥</m:t>
                            </m:r>
                          </m:e>
                          <m:sup>
                            <m:d>
                              <m:dPr>
                                <m:ctrlPr>
                                  <a:rPr lang="en-US" sz="3200" i="1" kern="0" dirty="0">
                                    <a:solidFill>
                                      <a:srgbClr val="000000"/>
                                    </a:solidFill>
                                    <a:latin typeface="Cambria Math" panose="02040503050406030204" pitchFamily="18" charset="0"/>
                                    <a:ea typeface="Cambria Math"/>
                                  </a:rPr>
                                </m:ctrlPr>
                              </m:dPr>
                              <m:e>
                                <m:r>
                                  <a:rPr lang="en-US" sz="3200" i="1" kern="0" dirty="0">
                                    <a:solidFill>
                                      <a:srgbClr val="000000"/>
                                    </a:solidFill>
                                    <a:latin typeface="Cambria Math"/>
                                    <a:ea typeface="Cambria Math"/>
                                  </a:rPr>
                                  <m:t>𝑖</m:t>
                                </m:r>
                              </m:e>
                            </m:d>
                          </m:sup>
                        </m:sSup>
                        <m:r>
                          <a:rPr lang="en-US" sz="3200" i="1" kern="0" dirty="0">
                            <a:solidFill>
                              <a:srgbClr val="000000"/>
                            </a:solidFill>
                            <a:latin typeface="Cambria Math"/>
                            <a:ea typeface="Cambria Math"/>
                          </a:rPr>
                          <m:t>)−</m:t>
                        </m:r>
                        <m:sSup>
                          <m:sSupPr>
                            <m:ctrlPr>
                              <a:rPr lang="en-US" sz="3200" i="1" kern="0" dirty="0">
                                <a:solidFill>
                                  <a:srgbClr val="000000"/>
                                </a:solidFill>
                                <a:latin typeface="Cambria Math" panose="02040503050406030204" pitchFamily="18" charset="0"/>
                                <a:ea typeface="Cambria Math"/>
                              </a:rPr>
                            </m:ctrlPr>
                          </m:sSupPr>
                          <m:e>
                            <m:r>
                              <a:rPr lang="en-US" sz="3200" i="1" kern="0" dirty="0">
                                <a:solidFill>
                                  <a:srgbClr val="000000"/>
                                </a:solidFill>
                                <a:latin typeface="Cambria Math"/>
                                <a:ea typeface="Cambria Math"/>
                              </a:rPr>
                              <m:t>𝑦</m:t>
                            </m:r>
                          </m:e>
                          <m:sup>
                            <m:d>
                              <m:dPr>
                                <m:ctrlPr>
                                  <a:rPr lang="en-US" sz="3200" i="1" kern="0" dirty="0">
                                    <a:solidFill>
                                      <a:srgbClr val="000000"/>
                                    </a:solidFill>
                                    <a:latin typeface="Cambria Math" panose="02040503050406030204" pitchFamily="18" charset="0"/>
                                    <a:ea typeface="Cambria Math"/>
                                  </a:rPr>
                                </m:ctrlPr>
                              </m:dPr>
                              <m:e>
                                <m:r>
                                  <a:rPr lang="en-US" sz="3200" i="1" kern="0" dirty="0">
                                    <a:solidFill>
                                      <a:srgbClr val="000000"/>
                                    </a:solidFill>
                                    <a:latin typeface="Cambria Math"/>
                                    <a:ea typeface="Cambria Math"/>
                                  </a:rPr>
                                  <m:t>𝑖</m:t>
                                </m:r>
                              </m:e>
                            </m:d>
                          </m:sup>
                        </m:sSup>
                      </m:oMath>
                    </m:oMathPara>
                  </a14:m>
                  <a:endParaRPr lang="nl-BE" sz="3200" dirty="0"/>
                </a:p>
              </p:txBody>
            </p:sp>
          </mc:Choice>
          <mc:Fallback>
            <p:sp>
              <p:nvSpPr>
                <p:cNvPr id="35" name="TextBox 34"/>
                <p:cNvSpPr txBox="1">
                  <a:spLocks noRot="1" noChangeAspect="1" noMove="1" noResize="1" noEditPoints="1" noAdjustHandles="1" noChangeArrowheads="1" noChangeShapeType="1" noTextEdit="1"/>
                </p:cNvSpPr>
                <p:nvPr/>
              </p:nvSpPr>
              <p:spPr>
                <a:xfrm>
                  <a:off x="3622722" y="4512522"/>
                  <a:ext cx="2773644" cy="6182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6868160" y="4484230"/>
                  <a:ext cx="1558632" cy="10143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kern="0" dirty="0">
                            <a:solidFill>
                              <a:srgbClr val="000000"/>
                            </a:solidFill>
                            <a:latin typeface="Cambria Math"/>
                          </a:rPr>
                          <m:t>=</m:t>
                        </m:r>
                        <m:f>
                          <m:fPr>
                            <m:ctrlPr>
                              <a:rPr lang="en-US" sz="3200" i="1" kern="0" dirty="0">
                                <a:solidFill>
                                  <a:srgbClr val="000000"/>
                                </a:solidFill>
                                <a:latin typeface="Cambria Math" panose="02040503050406030204" pitchFamily="18" charset="0"/>
                              </a:rPr>
                            </m:ctrlPr>
                          </m:fPr>
                          <m:num>
                            <m:r>
                              <a:rPr lang="en-US" sz="3200" i="1" kern="0" dirty="0">
                                <a:solidFill>
                                  <a:srgbClr val="000000"/>
                                </a:solidFill>
                                <a:latin typeface="Cambria Math"/>
                              </a:rPr>
                              <m:t>𝑀𝑆𝐸</m:t>
                            </m:r>
                          </m:num>
                          <m:den>
                            <m:r>
                              <a:rPr lang="en-US" sz="3200" i="1" kern="0" dirty="0">
                                <a:solidFill>
                                  <a:srgbClr val="000000"/>
                                </a:solidFill>
                                <a:latin typeface="Cambria Math"/>
                              </a:rPr>
                              <m:t>2</m:t>
                            </m:r>
                          </m:den>
                        </m:f>
                      </m:oMath>
                    </m:oMathPara>
                  </a14:m>
                  <a:endParaRPr lang="nl-BE" sz="3200" dirty="0"/>
                </a:p>
              </p:txBody>
            </p:sp>
          </mc:Choice>
          <mc:Fallback>
            <p:sp>
              <p:nvSpPr>
                <p:cNvPr id="36" name="TextBox 35"/>
                <p:cNvSpPr txBox="1">
                  <a:spLocks noRot="1" noChangeAspect="1" noMove="1" noResize="1" noEditPoints="1" noAdjustHandles="1" noChangeArrowheads="1" noChangeShapeType="1" noTextEdit="1"/>
                </p:cNvSpPr>
                <p:nvPr/>
              </p:nvSpPr>
              <p:spPr>
                <a:xfrm>
                  <a:off x="6868160" y="4484230"/>
                  <a:ext cx="1558632" cy="101431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1928674" y="4283675"/>
                  <a:ext cx="877741" cy="10175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200" i="1" kern="0">
                                <a:solidFill>
                                  <a:srgbClr val="000000"/>
                                </a:solidFill>
                                <a:latin typeface="Cambria Math" panose="02040503050406030204" pitchFamily="18" charset="0"/>
                                <a:ea typeface="Cambria Math"/>
                              </a:rPr>
                            </m:ctrlPr>
                          </m:fPr>
                          <m:num>
                            <m:r>
                              <a:rPr lang="en-US" sz="3200" i="1" kern="0">
                                <a:solidFill>
                                  <a:srgbClr val="000000"/>
                                </a:solidFill>
                                <a:latin typeface="Cambria Math"/>
                                <a:ea typeface="Cambria Math"/>
                              </a:rPr>
                              <m:t>1</m:t>
                            </m:r>
                          </m:num>
                          <m:den>
                            <m:r>
                              <a:rPr lang="en-US" sz="3200" i="1" kern="0">
                                <a:solidFill>
                                  <a:srgbClr val="000000"/>
                                </a:solidFill>
                                <a:latin typeface="Cambria Math"/>
                                <a:ea typeface="Cambria Math"/>
                              </a:rPr>
                              <m:t>2</m:t>
                            </m:r>
                            <m:r>
                              <a:rPr lang="en-US" sz="3200" i="1" kern="0">
                                <a:solidFill>
                                  <a:srgbClr val="000000"/>
                                </a:solidFill>
                                <a:latin typeface="Cambria Math"/>
                                <a:ea typeface="Cambria Math"/>
                              </a:rPr>
                              <m:t>𝑚</m:t>
                            </m:r>
                          </m:den>
                        </m:f>
                      </m:oMath>
                    </m:oMathPara>
                  </a14:m>
                  <a:endParaRPr lang="nl-BE" sz="3200" dirty="0"/>
                </a:p>
              </p:txBody>
            </p:sp>
          </mc:Choice>
          <mc:Fallback>
            <p:sp>
              <p:nvSpPr>
                <p:cNvPr id="37" name="TextBox 36"/>
                <p:cNvSpPr txBox="1">
                  <a:spLocks noRot="1" noChangeAspect="1" noMove="1" noResize="1" noEditPoints="1" noAdjustHandles="1" noChangeArrowheads="1" noChangeShapeType="1" noTextEdit="1"/>
                </p:cNvSpPr>
                <p:nvPr/>
              </p:nvSpPr>
              <p:spPr>
                <a:xfrm>
                  <a:off x="1928674" y="4283675"/>
                  <a:ext cx="877741" cy="1017523"/>
                </a:xfrm>
                <a:prstGeom prst="rect">
                  <a:avLst/>
                </a:prstGeom>
                <a:blipFill>
                  <a:blip r:embed="rId9"/>
                  <a:stretch>
                    <a:fillRect/>
                  </a:stretch>
                </a:blipFill>
              </p:spPr>
              <p:txBody>
                <a:bodyPr/>
                <a:lstStyle/>
                <a:p>
                  <a:r>
                    <a:rPr lang="en-US">
                      <a:noFill/>
                    </a:rPr>
                    <a:t> </a:t>
                  </a:r>
                </a:p>
              </p:txBody>
            </p:sp>
          </mc:Fallback>
        </mc:AlternateContent>
      </p:grpSp>
      <p:grpSp>
        <p:nvGrpSpPr>
          <p:cNvPr id="40" name="Group 39"/>
          <p:cNvGrpSpPr/>
          <p:nvPr/>
        </p:nvGrpSpPr>
        <p:grpSpPr>
          <a:xfrm>
            <a:off x="4141919" y="6327381"/>
            <a:ext cx="3547390" cy="615255"/>
            <a:chOff x="4127331" y="6047912"/>
            <a:chExt cx="3046766" cy="435946"/>
          </a:xfrm>
        </p:grpSpPr>
        <mc:AlternateContent xmlns:mc="http://schemas.openxmlformats.org/markup-compatibility/2006">
          <mc:Choice xmlns:a14="http://schemas.microsoft.com/office/drawing/2010/main" Requires="a14">
            <p:sp>
              <p:nvSpPr>
                <p:cNvPr id="38" name="TextBox 37"/>
                <p:cNvSpPr txBox="1"/>
                <p:nvPr/>
              </p:nvSpPr>
              <p:spPr>
                <a:xfrm>
                  <a:off x="4127331" y="6047912"/>
                  <a:ext cx="1483894" cy="414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i="1">
                            <a:solidFill>
                              <a:srgbClr val="C00000"/>
                            </a:solidFill>
                            <a:latin typeface="Cambria Math"/>
                            <a:ea typeface="Cambria Math"/>
                          </a:rPr>
                          <m:t>𝒉</m:t>
                        </m:r>
                        <m:r>
                          <a:rPr lang="en-US" sz="3200" b="1" i="1" baseline="-25000">
                            <a:solidFill>
                              <a:srgbClr val="C00000"/>
                            </a:solidFill>
                            <a:latin typeface="Cambria Math"/>
                            <a:ea typeface="Cambria Math"/>
                          </a:rPr>
                          <m:t>𝜽</m:t>
                        </m:r>
                        <m:d>
                          <m:dPr>
                            <m:ctrlPr>
                              <a:rPr lang="en-US" sz="3200" b="1" i="1">
                                <a:solidFill>
                                  <a:srgbClr val="C00000"/>
                                </a:solidFill>
                                <a:latin typeface="Cambria Math" panose="02040503050406030204" pitchFamily="18" charset="0"/>
                                <a:ea typeface="Cambria Math"/>
                              </a:rPr>
                            </m:ctrlPr>
                          </m:dPr>
                          <m:e>
                            <m:r>
                              <a:rPr lang="en-US" sz="3200" b="1" i="1">
                                <a:solidFill>
                                  <a:srgbClr val="C00000"/>
                                </a:solidFill>
                                <a:latin typeface="Cambria Math"/>
                                <a:ea typeface="Cambria Math"/>
                              </a:rPr>
                              <m:t>𝒙</m:t>
                            </m:r>
                          </m:e>
                        </m:d>
                        <m:r>
                          <a:rPr lang="en-US" sz="3200" b="1" i="1">
                            <a:solidFill>
                              <a:srgbClr val="C00000"/>
                            </a:solidFill>
                            <a:latin typeface="Cambria Math"/>
                            <a:ea typeface="Cambria Math"/>
                          </a:rPr>
                          <m:t>=</m:t>
                        </m:r>
                      </m:oMath>
                    </m:oMathPara>
                  </a14:m>
                  <a:endParaRPr lang="nl-BE" sz="3200" dirty="0"/>
                </a:p>
              </p:txBody>
            </p:sp>
          </mc:Choice>
          <mc:Fallback>
            <p:sp>
              <p:nvSpPr>
                <p:cNvPr id="38" name="TextBox 37"/>
                <p:cNvSpPr txBox="1">
                  <a:spLocks noRot="1" noChangeAspect="1" noMove="1" noResize="1" noEditPoints="1" noAdjustHandles="1" noChangeArrowheads="1" noChangeShapeType="1" noTextEdit="1"/>
                </p:cNvSpPr>
                <p:nvPr/>
              </p:nvSpPr>
              <p:spPr>
                <a:xfrm>
                  <a:off x="4127331" y="6047912"/>
                  <a:ext cx="1483894" cy="41434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5572957" y="6069509"/>
                  <a:ext cx="1601140" cy="414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i="1" kern="0">
                            <a:solidFill>
                              <a:srgbClr val="C00000"/>
                            </a:solidFill>
                            <a:latin typeface="Cambria Math"/>
                            <a:ea typeface="Cambria Math"/>
                          </a:rPr>
                          <m:t>𝜽</m:t>
                        </m:r>
                        <m:r>
                          <a:rPr lang="en-US" sz="3200" b="1" i="1" kern="0" baseline="-25000">
                            <a:solidFill>
                              <a:srgbClr val="C00000"/>
                            </a:solidFill>
                            <a:latin typeface="Cambria Math"/>
                            <a:ea typeface="Cambria Math"/>
                          </a:rPr>
                          <m:t>𝟎</m:t>
                        </m:r>
                        <m:r>
                          <a:rPr lang="en-US" sz="3200" b="1" i="1" kern="0">
                            <a:solidFill>
                              <a:srgbClr val="C00000"/>
                            </a:solidFill>
                            <a:latin typeface="Cambria Math"/>
                            <a:ea typeface="Cambria Math"/>
                          </a:rPr>
                          <m:t>+</m:t>
                        </m:r>
                        <m:r>
                          <a:rPr lang="en-US" sz="3200" b="1" i="1" kern="0">
                            <a:solidFill>
                              <a:srgbClr val="C00000"/>
                            </a:solidFill>
                            <a:latin typeface="Cambria Math"/>
                            <a:ea typeface="Cambria Math"/>
                          </a:rPr>
                          <m:t>𝜽</m:t>
                        </m:r>
                        <m:r>
                          <a:rPr lang="en-US" sz="3200" b="1" i="1" kern="0" baseline="-25000">
                            <a:solidFill>
                              <a:srgbClr val="C00000"/>
                            </a:solidFill>
                            <a:latin typeface="Cambria Math"/>
                            <a:ea typeface="Cambria Math"/>
                          </a:rPr>
                          <m:t>𝟏</m:t>
                        </m:r>
                        <m:r>
                          <a:rPr lang="en-US" sz="3200" b="1" i="1" kern="0">
                            <a:solidFill>
                              <a:srgbClr val="C00000"/>
                            </a:solidFill>
                            <a:latin typeface="Cambria Math"/>
                            <a:ea typeface="Cambria Math"/>
                          </a:rPr>
                          <m:t>𝒙</m:t>
                        </m:r>
                      </m:oMath>
                    </m:oMathPara>
                  </a14:m>
                  <a:endParaRPr lang="nl-BE" sz="3200" dirty="0"/>
                </a:p>
              </p:txBody>
            </p:sp>
          </mc:Choice>
          <mc:Fallback>
            <p:sp>
              <p:nvSpPr>
                <p:cNvPr id="39" name="TextBox 38"/>
                <p:cNvSpPr txBox="1">
                  <a:spLocks noRot="1" noChangeAspect="1" noMove="1" noResize="1" noEditPoints="1" noAdjustHandles="1" noChangeArrowheads="1" noChangeShapeType="1" noTextEdit="1"/>
                </p:cNvSpPr>
                <p:nvPr/>
              </p:nvSpPr>
              <p:spPr>
                <a:xfrm>
                  <a:off x="5572957" y="6069509"/>
                  <a:ext cx="1601140" cy="414349"/>
                </a:xfrm>
                <a:prstGeom prst="rect">
                  <a:avLst/>
                </a:prstGeom>
                <a:blipFill>
                  <a:blip r:embed="rId1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446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8729541" y="1374987"/>
            <a:ext cx="7552559" cy="6967502"/>
          </a:xfrm>
        </p:spPr>
        <p:txBody>
          <a:bodyPr/>
          <a:lstStyle/>
          <a:p>
            <a:pPr marL="85725" indent="0">
              <a:buNone/>
            </a:pPr>
            <a:r>
              <a:rPr lang="en-US" b="1" dirty="0" smtClean="0"/>
              <a:t>Classification</a:t>
            </a:r>
          </a:p>
          <a:p>
            <a:pPr lvl="2"/>
            <a:endParaRPr lang="en-US" dirty="0"/>
          </a:p>
          <a:p>
            <a:r>
              <a:rPr lang="en-US" dirty="0" smtClean="0"/>
              <a:t>Y is categorical</a:t>
            </a:r>
          </a:p>
          <a:p>
            <a:r>
              <a:rPr lang="en-US" dirty="0" smtClean="0"/>
              <a:t>Ex.: tumor is benign/malignant</a:t>
            </a:r>
            <a:endParaRPr lang="en-US" dirty="0"/>
          </a:p>
        </p:txBody>
      </p:sp>
      <p:sp>
        <p:nvSpPr>
          <p:cNvPr id="2" name="Title 1"/>
          <p:cNvSpPr>
            <a:spLocks noGrp="1"/>
          </p:cNvSpPr>
          <p:nvPr>
            <p:ph type="title"/>
          </p:nvPr>
        </p:nvSpPr>
        <p:spPr/>
        <p:txBody>
          <a:bodyPr/>
          <a:lstStyle/>
          <a:p>
            <a:r>
              <a:rPr lang="en-US" dirty="0" smtClean="0"/>
              <a:t>Supervised learning</a:t>
            </a:r>
            <a:endParaRPr lang="en-US" dirty="0"/>
          </a:p>
        </p:txBody>
      </p:sp>
      <p:sp>
        <p:nvSpPr>
          <p:cNvPr id="7" name="Content Placeholder 6"/>
          <p:cNvSpPr>
            <a:spLocks noGrp="1"/>
          </p:cNvSpPr>
          <p:nvPr>
            <p:ph sz="half" idx="1"/>
          </p:nvPr>
        </p:nvSpPr>
        <p:spPr>
          <a:xfrm>
            <a:off x="888008" y="1374987"/>
            <a:ext cx="7552557" cy="6967502"/>
          </a:xfrm>
          <a:ln>
            <a:solidFill>
              <a:schemeClr val="bg1"/>
            </a:solidFill>
          </a:ln>
        </p:spPr>
        <p:txBody>
          <a:bodyPr/>
          <a:lstStyle/>
          <a:p>
            <a:pPr marL="85725" indent="0">
              <a:buNone/>
            </a:pPr>
            <a:r>
              <a:rPr lang="en-US" b="1" dirty="0" smtClean="0"/>
              <a:t>Regression</a:t>
            </a:r>
          </a:p>
          <a:p>
            <a:pPr lvl="2"/>
            <a:endParaRPr lang="en-US" dirty="0" smtClean="0"/>
          </a:p>
          <a:p>
            <a:r>
              <a:rPr lang="en-US" dirty="0" smtClean="0"/>
              <a:t>Y is continuous</a:t>
            </a:r>
          </a:p>
          <a:p>
            <a:r>
              <a:rPr lang="en-US" dirty="0" smtClean="0"/>
              <a:t>Ex.: predicting housing prices</a:t>
            </a:r>
            <a:endParaRPr lang="en-US" dirty="0"/>
          </a:p>
        </p:txBody>
      </p:sp>
      <p:sp>
        <p:nvSpPr>
          <p:cNvPr id="4" name="Slide Number Placeholder 3"/>
          <p:cNvSpPr>
            <a:spLocks noGrp="1"/>
          </p:cNvSpPr>
          <p:nvPr>
            <p:ph type="sldNum" sz="quarter" idx="4294967295"/>
          </p:nvPr>
        </p:nvSpPr>
        <p:spPr>
          <a:xfrm>
            <a:off x="16416338" y="8481378"/>
            <a:ext cx="922337" cy="519112"/>
          </a:xfrm>
        </p:spPr>
        <p:txBody>
          <a:bodyPr/>
          <a:lstStyle/>
          <a:p>
            <a:fld id="{7AE184E0-0BD4-4705-A12B-9B71DDE63301}" type="slidenum">
              <a:rPr lang="nl-BE" noProof="0" smtClean="0"/>
              <a:t>28</a:t>
            </a:fld>
            <a:endParaRPr lang="nl-BE" noProof="0" dirty="0"/>
          </a:p>
        </p:txBody>
      </p:sp>
      <p:grpSp>
        <p:nvGrpSpPr>
          <p:cNvPr id="9" name="Group 8"/>
          <p:cNvGrpSpPr/>
          <p:nvPr/>
        </p:nvGrpSpPr>
        <p:grpSpPr>
          <a:xfrm>
            <a:off x="153455" y="4325357"/>
            <a:ext cx="8002572" cy="3556924"/>
            <a:chOff x="1320222" y="2590800"/>
            <a:chExt cx="6375978" cy="2621504"/>
          </a:xfrm>
        </p:grpSpPr>
        <p:graphicFrame>
          <p:nvGraphicFramePr>
            <p:cNvPr id="10" name="Chart 9"/>
            <p:cNvGraphicFramePr>
              <a:graphicFrameLocks/>
            </p:cNvGraphicFramePr>
            <p:nvPr>
              <p:extLst>
                <p:ext uri="{D42A27DB-BD31-4B8C-83A1-F6EECF244321}">
                  <p14:modId xmlns:p14="http://schemas.microsoft.com/office/powerpoint/2010/main" val="3240832316"/>
                </p:ext>
              </p:extLst>
            </p:nvPr>
          </p:nvGraphicFramePr>
          <p:xfrm>
            <a:off x="2155030" y="2590800"/>
            <a:ext cx="5541170" cy="2621504"/>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p:cNvSpPr txBox="1"/>
            <p:nvPr/>
          </p:nvSpPr>
          <p:spPr>
            <a:xfrm>
              <a:off x="1320222" y="3418854"/>
              <a:ext cx="1013740" cy="646331"/>
            </a:xfrm>
            <a:prstGeom prst="rect">
              <a:avLst/>
            </a:prstGeom>
            <a:noFill/>
          </p:spPr>
          <p:txBody>
            <a:bodyPr vert="horz" wrap="none" rtlCol="0">
              <a:spAutoFit/>
            </a:bodyPr>
            <a:lstStyle/>
            <a:p>
              <a:pPr algn="ctr"/>
              <a:r>
                <a:rPr lang="en-US" dirty="0" smtClean="0">
                  <a:latin typeface="Calibri" panose="020F0502020204030204" pitchFamily="34" charset="0"/>
                  <a:cs typeface="Calibri" panose="020F0502020204030204" pitchFamily="34" charset="0"/>
                </a:rPr>
                <a:t>Price ($) </a:t>
              </a:r>
            </a:p>
            <a:p>
              <a:pPr algn="ctr"/>
              <a:r>
                <a:rPr lang="en-US" dirty="0" smtClean="0">
                  <a:latin typeface="Calibri" panose="020F0502020204030204" pitchFamily="34" charset="0"/>
                  <a:cs typeface="Calibri" panose="020F0502020204030204" pitchFamily="34" charset="0"/>
                </a:rPr>
                <a:t>in 1000’s</a:t>
              </a:r>
              <a:endParaRPr lang="en-US" dirty="0">
                <a:latin typeface="Calibri" panose="020F0502020204030204" pitchFamily="34" charset="0"/>
                <a:cs typeface="Calibri" panose="020F0502020204030204" pitchFamily="34" charset="0"/>
              </a:endParaRPr>
            </a:p>
          </p:txBody>
        </p:sp>
        <p:grpSp>
          <p:nvGrpSpPr>
            <p:cNvPr id="12" name="Group 11"/>
            <p:cNvGrpSpPr/>
            <p:nvPr/>
          </p:nvGrpSpPr>
          <p:grpSpPr>
            <a:xfrm>
              <a:off x="2895600" y="3188208"/>
              <a:ext cx="2266950" cy="1688592"/>
              <a:chOff x="2895600" y="3188208"/>
              <a:chExt cx="2266950" cy="1688592"/>
            </a:xfrm>
          </p:grpSpPr>
          <p:cxnSp>
            <p:nvCxnSpPr>
              <p:cNvPr id="14" name="Straight Connector 13"/>
              <p:cNvCxnSpPr/>
              <p:nvPr/>
            </p:nvCxnSpPr>
            <p:spPr>
              <a:xfrm>
                <a:off x="5048250" y="3188208"/>
                <a:ext cx="114300" cy="1524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048250" y="3188208"/>
                <a:ext cx="114300" cy="1524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105400" y="4648200"/>
                <a:ext cx="0" cy="2286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105400" y="3200400"/>
                <a:ext cx="0" cy="1447800"/>
              </a:xfrm>
              <a:prstGeom prst="line">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895600" y="3264408"/>
                <a:ext cx="2209800" cy="0"/>
              </a:xfrm>
              <a:prstGeom prst="line">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cxnSp>
        </p:grpSp>
        <p:sp>
          <p:nvSpPr>
            <p:cNvPr id="13" name="Freeform 12"/>
            <p:cNvSpPr/>
            <p:nvPr/>
          </p:nvSpPr>
          <p:spPr>
            <a:xfrm>
              <a:off x="3467819" y="3104189"/>
              <a:ext cx="3278038" cy="1260777"/>
            </a:xfrm>
            <a:custGeom>
              <a:avLst/>
              <a:gdLst>
                <a:gd name="connsiteX0" fmla="*/ 0 w 3278038"/>
                <a:gd name="connsiteY0" fmla="*/ 1260777 h 1260777"/>
                <a:gd name="connsiteX1" fmla="*/ 992038 w 3278038"/>
                <a:gd name="connsiteY1" fmla="*/ 398136 h 1260777"/>
                <a:gd name="connsiteX2" fmla="*/ 2156604 w 3278038"/>
                <a:gd name="connsiteY2" fmla="*/ 53079 h 1260777"/>
                <a:gd name="connsiteX3" fmla="*/ 3278038 w 3278038"/>
                <a:gd name="connsiteY3" fmla="*/ 1320 h 1260777"/>
                <a:gd name="connsiteX4" fmla="*/ 3278038 w 3278038"/>
                <a:gd name="connsiteY4" fmla="*/ 1320 h 1260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038" h="1260777">
                  <a:moveTo>
                    <a:pt x="0" y="1260777"/>
                  </a:moveTo>
                  <a:cubicBezTo>
                    <a:pt x="316302" y="930098"/>
                    <a:pt x="632604" y="599419"/>
                    <a:pt x="992038" y="398136"/>
                  </a:cubicBezTo>
                  <a:cubicBezTo>
                    <a:pt x="1351472" y="196853"/>
                    <a:pt x="1775604" y="119215"/>
                    <a:pt x="2156604" y="53079"/>
                  </a:cubicBezTo>
                  <a:cubicBezTo>
                    <a:pt x="2537604" y="-13057"/>
                    <a:pt x="3278038" y="1320"/>
                    <a:pt x="3278038" y="1320"/>
                  </a:cubicBezTo>
                  <a:lnTo>
                    <a:pt x="3278038" y="1320"/>
                  </a:lnTo>
                </a:path>
              </a:pathLst>
            </a:cu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19" name="TextBox 18"/>
          <p:cNvSpPr txBox="1"/>
          <p:nvPr/>
        </p:nvSpPr>
        <p:spPr>
          <a:xfrm>
            <a:off x="4311885" y="7695231"/>
            <a:ext cx="1328249" cy="369332"/>
          </a:xfrm>
          <a:prstGeom prst="rect">
            <a:avLst/>
          </a:prstGeom>
          <a:noFill/>
        </p:spPr>
        <p:txBody>
          <a:bodyPr vert="horz" wrap="none" rtlCol="0">
            <a:spAutoFit/>
          </a:bodyPr>
          <a:lstStyle/>
          <a:p>
            <a:pPr algn="ctr"/>
            <a:r>
              <a:rPr lang="en-US" dirty="0" smtClean="0">
                <a:latin typeface="Calibri" panose="020F0502020204030204" pitchFamily="34" charset="0"/>
                <a:cs typeface="Calibri" panose="020F0502020204030204" pitchFamily="34" charset="0"/>
              </a:rPr>
              <a:t>Size in feet</a:t>
            </a:r>
            <a:r>
              <a:rPr lang="en-US" baseline="30000" dirty="0" smtClean="0">
                <a:latin typeface="Calibri" panose="020F0502020204030204" pitchFamily="34" charset="0"/>
                <a:cs typeface="Calibri" panose="020F0502020204030204" pitchFamily="34" charset="0"/>
              </a:rPr>
              <a:t>2</a:t>
            </a:r>
            <a:r>
              <a:rPr lang="en-US" dirty="0" smtClean="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grpSp>
        <p:nvGrpSpPr>
          <p:cNvPr id="20" name="Group 19"/>
          <p:cNvGrpSpPr/>
          <p:nvPr/>
        </p:nvGrpSpPr>
        <p:grpSpPr>
          <a:xfrm>
            <a:off x="8750786" y="5135936"/>
            <a:ext cx="7826144" cy="3071342"/>
            <a:chOff x="838200" y="2895600"/>
            <a:chExt cx="6558294" cy="2209800"/>
          </a:xfrm>
        </p:grpSpPr>
        <p:cxnSp>
          <p:nvCxnSpPr>
            <p:cNvPr id="21" name="Straight Arrow Connector 20"/>
            <p:cNvCxnSpPr/>
            <p:nvPr/>
          </p:nvCxnSpPr>
          <p:spPr>
            <a:xfrm flipH="1">
              <a:off x="2588967" y="2895600"/>
              <a:ext cx="1" cy="1972046"/>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450670" y="4410446"/>
              <a:ext cx="4945824" cy="0"/>
            </a:xfrm>
            <a:prstGeom prst="straightConnector1">
              <a:avLst/>
            </a:prstGeom>
            <a:ln w="38100">
              <a:solidFill>
                <a:schemeClr val="bg1">
                  <a:lumMod val="5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443494" y="3419846"/>
              <a:ext cx="2667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38200" y="3741089"/>
              <a:ext cx="1243738" cy="369332"/>
            </a:xfrm>
            <a:prstGeom prst="rect">
              <a:avLst/>
            </a:prstGeom>
            <a:noFill/>
          </p:spPr>
          <p:txBody>
            <a:bodyPr vert="horz" wrap="none" rtlCol="0">
              <a:spAutoFit/>
            </a:bodyPr>
            <a:lstStyle/>
            <a:p>
              <a:pPr algn="ctr"/>
              <a:r>
                <a:rPr lang="en-US" dirty="0" smtClean="0">
                  <a:latin typeface="Calibri" panose="020F0502020204030204" pitchFamily="34" charset="0"/>
                  <a:cs typeface="Calibri" panose="020F0502020204030204" pitchFamily="34" charset="0"/>
                </a:rPr>
                <a:t>Malignant?</a:t>
              </a:r>
              <a:endParaRPr lang="en-US" dirty="0">
                <a:latin typeface="Calibri" panose="020F0502020204030204" pitchFamily="34" charset="0"/>
                <a:cs typeface="Calibri" panose="020F0502020204030204" pitchFamily="34" charset="0"/>
              </a:endParaRPr>
            </a:p>
          </p:txBody>
        </p:sp>
        <p:sp>
          <p:nvSpPr>
            <p:cNvPr id="25" name="TextBox 24"/>
            <p:cNvSpPr txBox="1"/>
            <p:nvPr/>
          </p:nvSpPr>
          <p:spPr>
            <a:xfrm>
              <a:off x="1937998" y="3255571"/>
              <a:ext cx="559770" cy="338554"/>
            </a:xfrm>
            <a:prstGeom prst="rect">
              <a:avLst/>
            </a:prstGeom>
            <a:noFill/>
          </p:spPr>
          <p:txBody>
            <a:bodyPr vert="horz" wrap="none" rtlCol="0">
              <a:spAutoFit/>
            </a:bodyPr>
            <a:lstStyle/>
            <a:p>
              <a:pPr algn="ctr"/>
              <a:r>
                <a:rPr lang="en-US" sz="1600" dirty="0" smtClean="0">
                  <a:latin typeface="Calibri" panose="020F0502020204030204" pitchFamily="34" charset="0"/>
                  <a:cs typeface="Calibri" panose="020F0502020204030204" pitchFamily="34" charset="0"/>
                </a:rPr>
                <a:t>1 (</a:t>
              </a:r>
              <a:r>
                <a:rPr lang="en-US" sz="1600" i="1" dirty="0" smtClean="0">
                  <a:latin typeface="Calibri" panose="020F0502020204030204" pitchFamily="34" charset="0"/>
                  <a:cs typeface="Calibri" panose="020F0502020204030204" pitchFamily="34" charset="0"/>
                </a:rPr>
                <a:t>Y</a:t>
              </a:r>
              <a:r>
                <a:rPr lang="en-US" sz="1600" dirty="0" smtClean="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p:sp>
          <p:nvSpPr>
            <p:cNvPr id="26" name="TextBox 25"/>
            <p:cNvSpPr txBox="1"/>
            <p:nvPr/>
          </p:nvSpPr>
          <p:spPr>
            <a:xfrm>
              <a:off x="1921168" y="4248042"/>
              <a:ext cx="593432" cy="338554"/>
            </a:xfrm>
            <a:prstGeom prst="rect">
              <a:avLst/>
            </a:prstGeom>
            <a:noFill/>
          </p:spPr>
          <p:txBody>
            <a:bodyPr vert="horz" wrap="none" rtlCol="0">
              <a:spAutoFit/>
            </a:bodyPr>
            <a:lstStyle/>
            <a:p>
              <a:pPr algn="ctr"/>
              <a:r>
                <a:rPr lang="en-US" sz="1600" dirty="0" smtClean="0">
                  <a:latin typeface="Calibri" panose="020F0502020204030204" pitchFamily="34" charset="0"/>
                  <a:cs typeface="Calibri" panose="020F0502020204030204" pitchFamily="34" charset="0"/>
                </a:rPr>
                <a:t>0 (</a:t>
              </a:r>
              <a:r>
                <a:rPr lang="en-US" sz="1600" i="1" dirty="0" smtClean="0">
                  <a:latin typeface="Calibri" panose="020F0502020204030204" pitchFamily="34" charset="0"/>
                  <a:cs typeface="Calibri" panose="020F0502020204030204" pitchFamily="34" charset="0"/>
                </a:rPr>
                <a:t>N</a:t>
              </a:r>
              <a:r>
                <a:rPr lang="en-US" sz="1600" dirty="0" smtClean="0">
                  <a:latin typeface="Calibri" panose="020F0502020204030204" pitchFamily="34" charset="0"/>
                  <a:cs typeface="Calibri" panose="020F0502020204030204" pitchFamily="34" charset="0"/>
                </a:rPr>
                <a:t>)</a:t>
              </a:r>
              <a:endParaRPr lang="en-US" sz="1600" dirty="0">
                <a:latin typeface="Calibri" panose="020F0502020204030204" pitchFamily="34" charset="0"/>
                <a:cs typeface="Calibri" panose="020F0502020204030204" pitchFamily="34" charset="0"/>
              </a:endParaRPr>
            </a:p>
          </p:txBody>
        </p:sp>
        <p:sp>
          <p:nvSpPr>
            <p:cNvPr id="27" name="TextBox 26"/>
            <p:cNvSpPr txBox="1"/>
            <p:nvPr/>
          </p:nvSpPr>
          <p:spPr>
            <a:xfrm>
              <a:off x="4432709" y="4736068"/>
              <a:ext cx="1187890" cy="369332"/>
            </a:xfrm>
            <a:prstGeom prst="rect">
              <a:avLst/>
            </a:prstGeom>
            <a:noFill/>
          </p:spPr>
          <p:txBody>
            <a:bodyPr vert="horz" wrap="none" rtlCol="0">
              <a:spAutoFit/>
            </a:bodyPr>
            <a:lstStyle/>
            <a:p>
              <a:pPr algn="ctr"/>
              <a:r>
                <a:rPr lang="en-US" dirty="0" smtClean="0">
                  <a:latin typeface="Calibri" panose="020F0502020204030204" pitchFamily="34" charset="0"/>
                  <a:cs typeface="Calibri" panose="020F0502020204030204" pitchFamily="34" charset="0"/>
                </a:rPr>
                <a:t>Tumor size</a:t>
              </a:r>
              <a:endParaRPr lang="en-US" dirty="0">
                <a:latin typeface="Calibri" panose="020F0502020204030204" pitchFamily="34" charset="0"/>
                <a:cs typeface="Calibri" panose="020F0502020204030204" pitchFamily="34" charset="0"/>
              </a:endParaRPr>
            </a:p>
          </p:txBody>
        </p:sp>
        <p:sp>
          <p:nvSpPr>
            <p:cNvPr id="28" name="Oval 27"/>
            <p:cNvSpPr/>
            <p:nvPr/>
          </p:nvSpPr>
          <p:spPr>
            <a:xfrm>
              <a:off x="2824494" y="4264686"/>
              <a:ext cx="297789" cy="297789"/>
            </a:xfrm>
            <a:prstGeom prst="ellipse">
              <a:avLst/>
            </a:prstGeom>
            <a:noFill/>
            <a:ln w="444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30" name="Oval 29"/>
            <p:cNvSpPr/>
            <p:nvPr/>
          </p:nvSpPr>
          <p:spPr>
            <a:xfrm>
              <a:off x="3364905" y="4265057"/>
              <a:ext cx="297789" cy="297789"/>
            </a:xfrm>
            <a:prstGeom prst="ellipse">
              <a:avLst/>
            </a:prstGeom>
            <a:noFill/>
            <a:ln w="444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31" name="Oval 30"/>
            <p:cNvSpPr/>
            <p:nvPr/>
          </p:nvSpPr>
          <p:spPr>
            <a:xfrm>
              <a:off x="4126905" y="4265057"/>
              <a:ext cx="297789" cy="297789"/>
            </a:xfrm>
            <a:prstGeom prst="ellipse">
              <a:avLst/>
            </a:prstGeom>
            <a:noFill/>
            <a:ln w="444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32" name="Oval 31"/>
            <p:cNvSpPr/>
            <p:nvPr/>
          </p:nvSpPr>
          <p:spPr>
            <a:xfrm>
              <a:off x="4660305" y="4265057"/>
              <a:ext cx="297789" cy="297789"/>
            </a:xfrm>
            <a:prstGeom prst="ellipse">
              <a:avLst/>
            </a:prstGeom>
            <a:noFill/>
            <a:ln w="4445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36" name="Isosceles Triangle 35"/>
            <p:cNvSpPr/>
            <p:nvPr/>
          </p:nvSpPr>
          <p:spPr>
            <a:xfrm>
              <a:off x="3712464" y="4247671"/>
              <a:ext cx="368895" cy="314804"/>
            </a:xfrm>
            <a:prstGeom prst="triangle">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37" name="Straight Connector 36"/>
            <p:cNvCxnSpPr/>
            <p:nvPr/>
          </p:nvCxnSpPr>
          <p:spPr>
            <a:xfrm>
              <a:off x="5056632" y="2971800"/>
              <a:ext cx="0" cy="171118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8" name="Cross 37"/>
          <p:cNvSpPr/>
          <p:nvPr/>
        </p:nvSpPr>
        <p:spPr>
          <a:xfrm rot="2734294">
            <a:off x="14154603" y="5927168"/>
            <a:ext cx="390684" cy="390684"/>
          </a:xfrm>
          <a:prstGeom prst="plus">
            <a:avLst>
              <a:gd name="adj" fmla="val 46579"/>
            </a:avLst>
          </a:prstGeom>
          <a:solidFill>
            <a:sysClr val="windowText" lastClr="000000"/>
          </a:solid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39" name="Cross 38"/>
          <p:cNvSpPr/>
          <p:nvPr/>
        </p:nvSpPr>
        <p:spPr>
          <a:xfrm rot="2734294">
            <a:off x="15333163" y="5939342"/>
            <a:ext cx="390684" cy="390684"/>
          </a:xfrm>
          <a:prstGeom prst="plus">
            <a:avLst>
              <a:gd name="adj" fmla="val 46579"/>
            </a:avLst>
          </a:prstGeom>
          <a:solidFill>
            <a:sysClr val="windowText" lastClr="000000"/>
          </a:solid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40" name="Cross 39"/>
          <p:cNvSpPr/>
          <p:nvPr/>
        </p:nvSpPr>
        <p:spPr>
          <a:xfrm rot="2734294">
            <a:off x="14790711" y="5927168"/>
            <a:ext cx="390684" cy="390684"/>
          </a:xfrm>
          <a:prstGeom prst="plus">
            <a:avLst>
              <a:gd name="adj" fmla="val 46579"/>
            </a:avLst>
          </a:prstGeom>
          <a:solidFill>
            <a:sysClr val="windowText" lastClr="000000"/>
          </a:solid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41" name="Cross 40"/>
          <p:cNvSpPr/>
          <p:nvPr/>
        </p:nvSpPr>
        <p:spPr>
          <a:xfrm rot="2734294">
            <a:off x="16113196" y="5939342"/>
            <a:ext cx="390684" cy="390684"/>
          </a:xfrm>
          <a:prstGeom prst="plus">
            <a:avLst>
              <a:gd name="adj" fmla="val 46579"/>
            </a:avLst>
          </a:prstGeom>
          <a:solidFill>
            <a:sysClr val="windowText" lastClr="000000"/>
          </a:solid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Tree>
    <p:extLst>
      <p:ext uri="{BB962C8B-B14F-4D97-AF65-F5344CB8AC3E}">
        <p14:creationId xmlns:p14="http://schemas.microsoft.com/office/powerpoint/2010/main" val="63245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8" name="Content Placeholder 7"/>
          <p:cNvSpPr>
            <a:spLocks noGrp="1"/>
          </p:cNvSpPr>
          <p:nvPr>
            <p:ph sz="half" idx="1"/>
          </p:nvPr>
        </p:nvSpPr>
        <p:spPr>
          <a:xfrm>
            <a:off x="888007" y="1486747"/>
            <a:ext cx="7552557" cy="6967502"/>
          </a:xfrm>
        </p:spPr>
        <p:txBody>
          <a:bodyPr/>
          <a:lstStyle/>
          <a:p>
            <a:pPr marL="85725" indent="0">
              <a:buNone/>
            </a:pPr>
            <a:r>
              <a:rPr lang="en-US" b="1" dirty="0" smtClean="0"/>
              <a:t>Clustering</a:t>
            </a:r>
          </a:p>
          <a:p>
            <a:pPr lvl="3"/>
            <a:endParaRPr lang="en-US" dirty="0"/>
          </a:p>
          <a:p>
            <a:r>
              <a:rPr lang="en-US" dirty="0" smtClean="0"/>
              <a:t>Distance metric d</a:t>
            </a:r>
          </a:p>
          <a:p>
            <a:r>
              <a:rPr lang="en-US" dirty="0" smtClean="0"/>
              <a:t>Cluster: </a:t>
            </a:r>
          </a:p>
          <a:p>
            <a:pPr lvl="1"/>
            <a:r>
              <a:rPr lang="en-US" dirty="0" smtClean="0"/>
              <a:t>p, q in same cluster d(</a:t>
            </a:r>
            <a:r>
              <a:rPr lang="en-US" dirty="0" err="1" smtClean="0"/>
              <a:t>p,q</a:t>
            </a:r>
            <a:r>
              <a:rPr lang="en-US" dirty="0" smtClean="0"/>
              <a:t>) small</a:t>
            </a:r>
          </a:p>
          <a:p>
            <a:pPr lvl="1"/>
            <a:r>
              <a:rPr lang="en-US" dirty="0" smtClean="0"/>
              <a:t>p, q different cluster d(</a:t>
            </a:r>
            <a:r>
              <a:rPr lang="en-US" dirty="0" err="1" smtClean="0"/>
              <a:t>p,q</a:t>
            </a:r>
            <a:r>
              <a:rPr lang="en-US" dirty="0" smtClean="0"/>
              <a:t>) large</a:t>
            </a:r>
            <a:endParaRPr lang="en-US" dirty="0"/>
          </a:p>
        </p:txBody>
      </p:sp>
      <p:sp>
        <p:nvSpPr>
          <p:cNvPr id="9" name="Content Placeholder 8"/>
          <p:cNvSpPr>
            <a:spLocks noGrp="1"/>
          </p:cNvSpPr>
          <p:nvPr>
            <p:ph sz="half" idx="2"/>
          </p:nvPr>
        </p:nvSpPr>
        <p:spPr>
          <a:xfrm>
            <a:off x="8729541" y="1486747"/>
            <a:ext cx="8329099" cy="6967502"/>
          </a:xfrm>
        </p:spPr>
        <p:txBody>
          <a:bodyPr/>
          <a:lstStyle/>
          <a:p>
            <a:pPr marL="85725" indent="0">
              <a:buNone/>
            </a:pPr>
            <a:r>
              <a:rPr lang="en-US" b="1" dirty="0" smtClean="0"/>
              <a:t>Dimensionality Reduction</a:t>
            </a:r>
          </a:p>
          <a:p>
            <a:pPr lvl="2"/>
            <a:endParaRPr lang="en-US" b="1" dirty="0" smtClean="0"/>
          </a:p>
          <a:p>
            <a:r>
              <a:rPr lang="en-US" dirty="0" smtClean="0"/>
              <a:t>Curse of dimensionality: </a:t>
            </a:r>
          </a:p>
          <a:p>
            <a:pPr lvl="1"/>
            <a:r>
              <a:rPr lang="en-US" dirty="0" smtClean="0"/>
              <a:t>in high dimensional spaces almost all </a:t>
            </a:r>
            <a:r>
              <a:rPr lang="en-US" dirty="0" err="1" smtClean="0"/>
              <a:t>p,q</a:t>
            </a:r>
            <a:r>
              <a:rPr lang="en-US" dirty="0" smtClean="0"/>
              <a:t> are at the same d</a:t>
            </a:r>
          </a:p>
          <a:p>
            <a:r>
              <a:rPr lang="en-US" dirty="0" smtClean="0"/>
              <a:t>Projection: </a:t>
            </a:r>
          </a:p>
          <a:p>
            <a:pPr lvl="1"/>
            <a:r>
              <a:rPr lang="en-US" dirty="0" smtClean="0"/>
              <a:t>on a lower dimension with minimal information loss</a:t>
            </a:r>
          </a:p>
          <a:p>
            <a:endParaRPr lang="en-US" b="1" dirty="0"/>
          </a:p>
          <a:p>
            <a:pPr marL="85725" indent="0">
              <a:buNone/>
            </a:pPr>
            <a:endParaRPr lang="en-US" b="1" dirty="0"/>
          </a:p>
        </p:txBody>
      </p:sp>
      <p:sp>
        <p:nvSpPr>
          <p:cNvPr id="4" name="Slide Number Placeholder 3"/>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t>29</a:t>
            </a:fld>
            <a:endParaRPr lang="nl-BE" noProof="0" dirty="0"/>
          </a:p>
        </p:txBody>
      </p:sp>
      <p:grpSp>
        <p:nvGrpSpPr>
          <p:cNvPr id="13" name="Group 12"/>
          <p:cNvGrpSpPr/>
          <p:nvPr/>
        </p:nvGrpSpPr>
        <p:grpSpPr>
          <a:xfrm>
            <a:off x="899876" y="6029802"/>
            <a:ext cx="7540688" cy="3521076"/>
            <a:chOff x="579121" y="4373880"/>
            <a:chExt cx="8959150" cy="4181476"/>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1" y="4497706"/>
              <a:ext cx="3692846"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720" y="4373880"/>
              <a:ext cx="3777551" cy="4181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11"/>
            <p:cNvSpPr/>
            <p:nvPr/>
          </p:nvSpPr>
          <p:spPr>
            <a:xfrm>
              <a:off x="4617720" y="5974080"/>
              <a:ext cx="990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9960224" y="6835806"/>
            <a:ext cx="6296750" cy="2917794"/>
            <a:chOff x="9424645" y="7111952"/>
            <a:chExt cx="5029161" cy="2470850"/>
          </a:xfrm>
        </p:grpSpPr>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32972" y="7111952"/>
              <a:ext cx="2320834" cy="247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4645" y="7226905"/>
              <a:ext cx="2419350" cy="2240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86783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smtClean="0"/>
              <a:t>Big Data </a:t>
            </a:r>
            <a:r>
              <a:rPr lang="nl-NL" dirty="0" err="1" smtClean="0"/>
              <a:t>Introduction</a:t>
            </a:r>
            <a:endParaRPr lang="nl-NL" dirty="0"/>
          </a:p>
        </p:txBody>
      </p:sp>
      <p:sp>
        <p:nvSpPr>
          <p:cNvPr id="5" name="Slide Number Placeholder 4"/>
          <p:cNvSpPr>
            <a:spLocks noGrp="1"/>
          </p:cNvSpPr>
          <p:nvPr>
            <p:ph type="sldNum" sz="quarter" idx="4"/>
          </p:nvPr>
        </p:nvSpPr>
        <p:spPr/>
        <p:txBody>
          <a:bodyPr/>
          <a:lstStyle/>
          <a:p>
            <a:fld id="{7AE184E0-0BD4-4705-A12B-9B71DDE63301}" type="slidenum">
              <a:rPr lang="nl-BE" smtClean="0"/>
              <a:pPr/>
              <a:t>3</a:t>
            </a:fld>
            <a:endParaRPr lang="nl-BE" dirty="0"/>
          </a:p>
        </p:txBody>
      </p:sp>
      <p:pic>
        <p:nvPicPr>
          <p:cNvPr id="4" name="Picture 2" descr="https://gigaom.com/wp-content/uploads/sites/1/2011/12/img-myhadoop-bigger4.jpg?quality=80&amp;strip=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9744" y="649000"/>
            <a:ext cx="3714236" cy="659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1868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5725" indent="0">
              <a:buNone/>
            </a:pPr>
            <a:endParaRPr lang="en-US" dirty="0" smtClean="0"/>
          </a:p>
          <a:p>
            <a:pPr marL="85725" indent="0">
              <a:buNone/>
            </a:pPr>
            <a:endParaRPr lang="en-US" dirty="0"/>
          </a:p>
          <a:p>
            <a:pPr marL="85725" indent="0">
              <a:buNone/>
            </a:pPr>
            <a:endParaRPr lang="en-US" dirty="0" smtClean="0"/>
          </a:p>
          <a:p>
            <a:pPr marL="85725" indent="0" algn="ctr">
              <a:buNone/>
            </a:pPr>
            <a:r>
              <a:rPr lang="en-US" i="1" dirty="0" smtClean="0"/>
              <a:t>Which of these Machine Learning types</a:t>
            </a:r>
          </a:p>
          <a:p>
            <a:pPr marL="85725" indent="0" algn="ctr">
              <a:buNone/>
            </a:pPr>
            <a:r>
              <a:rPr lang="en-US" i="1" dirty="0" smtClean="0"/>
              <a:t>do we need for occupancy prediction?</a:t>
            </a:r>
            <a:endParaRPr lang="en-US" i="1"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30</a:t>
            </a:fld>
            <a:endParaRPr lang="nl-BE" noProof="0" dirty="0"/>
          </a:p>
        </p:txBody>
      </p:sp>
    </p:spTree>
    <p:extLst>
      <p:ext uri="{BB962C8B-B14F-4D97-AF65-F5344CB8AC3E}">
        <p14:creationId xmlns:p14="http://schemas.microsoft.com/office/powerpoint/2010/main" val="4073860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118" y="136025"/>
            <a:ext cx="16360602" cy="863693"/>
          </a:xfrm>
        </p:spPr>
        <p:txBody>
          <a:bodyPr/>
          <a:lstStyle/>
          <a:p>
            <a:r>
              <a:rPr lang="en-US" dirty="0" smtClean="0"/>
              <a:t>Classification zoo: logistic Regression</a:t>
            </a:r>
            <a:endParaRPr lang="en-US" dirty="0"/>
          </a:p>
        </p:txBody>
      </p:sp>
      <p:sp>
        <p:nvSpPr>
          <p:cNvPr id="3" name="Content Placeholder 2"/>
          <p:cNvSpPr>
            <a:spLocks noGrp="1"/>
          </p:cNvSpPr>
          <p:nvPr>
            <p:ph idx="1"/>
          </p:nvPr>
        </p:nvSpPr>
        <p:spPr/>
        <p:txBody>
          <a:bodyPr>
            <a:noAutofit/>
          </a:bodyPr>
          <a:lstStyle/>
          <a:p>
            <a:r>
              <a:rPr lang="en-US" dirty="0" smtClean="0"/>
              <a:t>Find the parameters w which..</a:t>
            </a:r>
          </a:p>
          <a:p>
            <a:endParaRPr lang="en-US" dirty="0"/>
          </a:p>
          <a:p>
            <a:endParaRPr lang="en-US" dirty="0" smtClean="0"/>
          </a:p>
          <a:p>
            <a:r>
              <a:rPr lang="en-US" dirty="0" smtClean="0"/>
              <a:t>… separates 2 classes</a:t>
            </a:r>
          </a:p>
          <a:p>
            <a:endParaRPr lang="en-US" dirty="0"/>
          </a:p>
          <a:p>
            <a:r>
              <a:rPr lang="en-US" dirty="0" smtClean="0"/>
              <a:t>Decision boundary:</a:t>
            </a:r>
          </a:p>
          <a:p>
            <a:endParaRPr lang="en-US" dirty="0"/>
          </a:p>
          <a:p>
            <a:r>
              <a:rPr lang="en-US" dirty="0" smtClean="0"/>
              <a:t>Returns class probabilities: P[y=1 | x] = sigmoid(         ) </a:t>
            </a:r>
          </a:p>
          <a:p>
            <a:pPr marL="85725" indent="0">
              <a:buNone/>
            </a:pPr>
            <a:endParaRPr lang="en-US" dirty="0"/>
          </a:p>
          <a:p>
            <a:endParaRPr lang="en-US" dirty="0" smtClean="0"/>
          </a:p>
          <a:p>
            <a:pPr marL="85725"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31</a:t>
            </a:fld>
            <a:endParaRPr lang="nl-BE" noProof="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50" y="1381760"/>
            <a:ext cx="5638800" cy="4578244"/>
          </a:xfrm>
          <a:prstGeom prst="rect">
            <a:avLst/>
          </a:prstGeom>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0730"/>
          <a:stretch/>
        </p:blipFill>
        <p:spPr bwMode="auto">
          <a:xfrm>
            <a:off x="3169921" y="2455971"/>
            <a:ext cx="4474208" cy="1530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3913" r="3424"/>
          <a:stretch/>
        </p:blipFill>
        <p:spPr bwMode="auto">
          <a:xfrm>
            <a:off x="7345680" y="5624724"/>
            <a:ext cx="1442720" cy="1530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3913" r="3424"/>
          <a:stretch/>
        </p:blipFill>
        <p:spPr bwMode="auto">
          <a:xfrm>
            <a:off x="14498320" y="7418675"/>
            <a:ext cx="1442720" cy="1530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6363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 SVM</a:t>
            </a:r>
            <a:endParaRPr lang="en-US" dirty="0"/>
          </a:p>
        </p:txBody>
      </p:sp>
      <p:sp>
        <p:nvSpPr>
          <p:cNvPr id="3" name="Content Placeholder 2"/>
          <p:cNvSpPr>
            <a:spLocks noGrp="1"/>
          </p:cNvSpPr>
          <p:nvPr>
            <p:ph idx="1"/>
          </p:nvPr>
        </p:nvSpPr>
        <p:spPr>
          <a:xfrm>
            <a:off x="835825" y="1194364"/>
            <a:ext cx="8734895" cy="8406836"/>
          </a:xfrm>
        </p:spPr>
        <p:txBody>
          <a:bodyPr>
            <a:normAutofit fontScale="92500" lnSpcReduction="10000"/>
          </a:bodyPr>
          <a:lstStyle/>
          <a:p>
            <a:r>
              <a:rPr lang="en-US" dirty="0" smtClean="0"/>
              <a:t>Support Vector Machine </a:t>
            </a:r>
          </a:p>
          <a:p>
            <a:pPr lvl="2"/>
            <a:r>
              <a:rPr lang="en-US" dirty="0" smtClean="0"/>
              <a:t>is a learning algorithm that tries to find the optimal decision boundary</a:t>
            </a:r>
          </a:p>
          <a:p>
            <a:r>
              <a:rPr lang="en-US" dirty="0" smtClean="0"/>
              <a:t>Optimal: </a:t>
            </a:r>
          </a:p>
          <a:p>
            <a:pPr lvl="2"/>
            <a:r>
              <a:rPr lang="en-US" dirty="0" smtClean="0"/>
              <a:t>maximize the width of the ‘gutter’ b (support vectors)</a:t>
            </a:r>
          </a:p>
          <a:p>
            <a:r>
              <a:rPr lang="en-US" dirty="0" smtClean="0"/>
              <a:t>Distance = kernel(</a:t>
            </a:r>
            <a:r>
              <a:rPr lang="en-US" dirty="0" err="1" smtClean="0"/>
              <a:t>x,y</a:t>
            </a:r>
            <a:r>
              <a:rPr lang="en-US" dirty="0" smtClean="0"/>
              <a:t>)</a:t>
            </a:r>
          </a:p>
          <a:p>
            <a:pPr lvl="2"/>
            <a:r>
              <a:rPr lang="en-US" dirty="0" smtClean="0"/>
              <a:t>Often Gaussian, but kernels for many cases exist: </a:t>
            </a:r>
          </a:p>
          <a:p>
            <a:pPr lvl="4"/>
            <a:r>
              <a:rPr lang="en-US" dirty="0" smtClean="0"/>
              <a:t>String kernels</a:t>
            </a:r>
          </a:p>
          <a:p>
            <a:pPr lvl="4"/>
            <a:r>
              <a:rPr lang="en-US" dirty="0" smtClean="0"/>
              <a:t>Graph kernels</a:t>
            </a:r>
          </a:p>
          <a:p>
            <a:pPr lvl="4"/>
            <a:r>
              <a:rPr lang="en-US" dirty="0" smtClean="0"/>
              <a:t>…</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32</a:t>
            </a:fld>
            <a:endParaRPr lang="nl-BE" noProof="0" dirty="0"/>
          </a:p>
        </p:txBody>
      </p:sp>
      <p:pic>
        <p:nvPicPr>
          <p:cNvPr id="5" name="Picture 2" descr="https://upload.wikimedia.org/wikipedia/commons/2/2a/Svm_max_sep_hyperplane_with_marg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6081" y="1678398"/>
            <a:ext cx="7762792" cy="836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769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 Instance-based learning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Classify by memorizing training data and use k most ‘similar’ items to vote on class label (k nearest </a:t>
            </a:r>
            <a:r>
              <a:rPr lang="en-US" dirty="0" err="1" smtClean="0"/>
              <a:t>neighbours</a:t>
            </a:r>
            <a:r>
              <a:rPr lang="en-US" dirty="0"/>
              <a:t>)</a:t>
            </a:r>
            <a:endParaRPr lang="en-US" dirty="0" smtClean="0"/>
          </a:p>
          <a:p>
            <a:endParaRPr lang="en-US" dirty="0"/>
          </a:p>
          <a:p>
            <a:r>
              <a:rPr lang="en-US" dirty="0" smtClean="0"/>
              <a:t>“If it walks like a duck, quacks like a duck, then it’s probably a duck”</a:t>
            </a:r>
          </a:p>
          <a:p>
            <a:endParaRPr lang="en-US" dirty="0"/>
          </a:p>
          <a:p>
            <a:r>
              <a:rPr lang="en-US" dirty="0" smtClean="0"/>
              <a:t>Drawback:</a:t>
            </a:r>
          </a:p>
          <a:p>
            <a:pPr lvl="1"/>
            <a:r>
              <a:rPr lang="en-US" dirty="0" smtClean="0"/>
              <a:t>Curse of dimensionality</a:t>
            </a:r>
          </a:p>
          <a:p>
            <a:pPr lvl="1"/>
            <a:r>
              <a:rPr lang="en-US" dirty="0" smtClean="0"/>
              <a:t>Many distances to calculate!</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33</a:t>
            </a:fld>
            <a:endParaRPr lang="nl-BE" noProof="0"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567"/>
          <a:stretch/>
        </p:blipFill>
        <p:spPr bwMode="auto">
          <a:xfrm>
            <a:off x="9230360" y="4615538"/>
            <a:ext cx="7614920" cy="3469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530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 decision trees</a:t>
            </a:r>
            <a:endParaRPr lang="en-US" dirty="0"/>
          </a:p>
        </p:txBody>
      </p:sp>
      <p:sp>
        <p:nvSpPr>
          <p:cNvPr id="3" name="Content Placeholder 2"/>
          <p:cNvSpPr>
            <a:spLocks noGrp="1"/>
          </p:cNvSpPr>
          <p:nvPr>
            <p:ph idx="1"/>
          </p:nvPr>
        </p:nvSpPr>
        <p:spPr/>
        <p:txBody>
          <a:bodyPr>
            <a:noAutofit/>
          </a:bodyPr>
          <a:lstStyle/>
          <a:p>
            <a:r>
              <a:rPr lang="en-US" dirty="0" smtClean="0"/>
              <a:t>Greedy (top-down) algorithm that tries to split the data based on an attribute test in order to optimize a purity criterion</a:t>
            </a:r>
          </a:p>
          <a:p>
            <a:pPr marL="3901105" lvl="6" indent="0">
              <a:buNone/>
            </a:pPr>
            <a:endParaRPr lang="en-US" dirty="0"/>
          </a:p>
          <a:p>
            <a:r>
              <a:rPr lang="en-US" dirty="0" smtClean="0"/>
              <a:t>Impurity: </a:t>
            </a:r>
          </a:p>
          <a:p>
            <a:pPr lvl="2"/>
            <a:r>
              <a:rPr lang="en-US" dirty="0" smtClean="0"/>
              <a:t>Gini index</a:t>
            </a:r>
          </a:p>
          <a:p>
            <a:pPr lvl="2"/>
            <a:r>
              <a:rPr lang="en-US" dirty="0" smtClean="0"/>
              <a:t>Entropy</a:t>
            </a:r>
          </a:p>
          <a:p>
            <a:pPr lvl="2"/>
            <a:r>
              <a:rPr lang="en-US" dirty="0" smtClean="0"/>
              <a:t>misclassification error</a:t>
            </a:r>
          </a:p>
          <a:p>
            <a:pPr marL="1305775" lvl="2" indent="0">
              <a:buNone/>
            </a:pPr>
            <a:endParaRPr lang="en-US" dirty="0" smtClean="0"/>
          </a:p>
          <a:p>
            <a:r>
              <a:rPr lang="en-US" dirty="0" smtClean="0"/>
              <a:t>++White box model!</a:t>
            </a:r>
          </a:p>
          <a:p>
            <a:r>
              <a:rPr lang="en-US" dirty="0" smtClean="0"/>
              <a:t>-- Overfitting issues</a:t>
            </a:r>
          </a:p>
          <a:p>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34</a:t>
            </a:fld>
            <a:endParaRPr lang="nl-BE" noProof="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7416" y="3868369"/>
            <a:ext cx="8871704" cy="488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9734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8364" y="3398377"/>
            <a:ext cx="7010310" cy="525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noAutofit/>
          </a:bodyPr>
          <a:lstStyle/>
          <a:p>
            <a:r>
              <a:rPr lang="en-US" dirty="0" smtClean="0"/>
              <a:t>Decision Trees are sensitive to overfitting (greedy strategy)</a:t>
            </a:r>
          </a:p>
          <a:p>
            <a:r>
              <a:rPr lang="en-US" dirty="0" smtClean="0"/>
              <a:t>What about training multiple trees?</a:t>
            </a:r>
          </a:p>
          <a:p>
            <a:pPr lvl="1"/>
            <a:r>
              <a:rPr lang="en-US" dirty="0" smtClean="0"/>
              <a:t>Each tree has </a:t>
            </a:r>
          </a:p>
          <a:p>
            <a:pPr lvl="2"/>
            <a:r>
              <a:rPr lang="en-US" dirty="0" smtClean="0"/>
              <a:t>a subset of the data </a:t>
            </a:r>
          </a:p>
          <a:p>
            <a:pPr lvl="2"/>
            <a:r>
              <a:rPr lang="en-US" dirty="0" smtClean="0"/>
              <a:t>a sub selection of the features</a:t>
            </a:r>
          </a:p>
          <a:p>
            <a:r>
              <a:rPr lang="en-US" dirty="0" smtClean="0"/>
              <a:t>Idea</a:t>
            </a:r>
          </a:p>
          <a:p>
            <a:pPr lvl="2"/>
            <a:r>
              <a:rPr lang="en-US" dirty="0" smtClean="0"/>
              <a:t>Suppose we have 25 independent 												trees with error rate 0.35</a:t>
            </a:r>
          </a:p>
          <a:p>
            <a:pPr lvl="2"/>
            <a:r>
              <a:rPr lang="en-US" dirty="0" err="1" smtClean="0"/>
              <a:t>Esemble</a:t>
            </a:r>
            <a:r>
              <a:rPr lang="en-US" dirty="0" smtClean="0"/>
              <a:t> error rate: </a:t>
            </a:r>
            <a:endParaRPr lang="en-US" dirty="0"/>
          </a:p>
        </p:txBody>
      </p:sp>
      <p:sp>
        <p:nvSpPr>
          <p:cNvPr id="2" name="Title 1"/>
          <p:cNvSpPr>
            <a:spLocks noGrp="1"/>
          </p:cNvSpPr>
          <p:nvPr>
            <p:ph type="title"/>
          </p:nvPr>
        </p:nvSpPr>
        <p:spPr>
          <a:xfrm>
            <a:off x="830117" y="136025"/>
            <a:ext cx="16508557" cy="863693"/>
          </a:xfrm>
        </p:spPr>
        <p:txBody>
          <a:bodyPr/>
          <a:lstStyle/>
          <a:p>
            <a:r>
              <a:rPr lang="en-US" dirty="0" smtClean="0"/>
              <a:t>Zoo: ensemble methods – random forest</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35</a:t>
            </a:fld>
            <a:endParaRPr lang="nl-BE" noProof="0" dirty="0"/>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094" y="8315151"/>
            <a:ext cx="3714858" cy="109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7230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Naive Bayes</a:t>
            </a:r>
            <a:endParaRPr lang="en-US" dirty="0"/>
          </a:p>
        </p:txBody>
      </p:sp>
      <p:sp>
        <p:nvSpPr>
          <p:cNvPr id="3" name="Content Placeholder 2"/>
          <p:cNvSpPr>
            <a:spLocks noGrp="1"/>
          </p:cNvSpPr>
          <p:nvPr>
            <p:ph idx="1"/>
          </p:nvPr>
        </p:nvSpPr>
        <p:spPr>
          <a:xfrm>
            <a:off x="835825" y="1194364"/>
            <a:ext cx="15699575" cy="8152836"/>
          </a:xfrm>
        </p:spPr>
        <p:txBody>
          <a:bodyPr>
            <a:normAutofit fontScale="92500" lnSpcReduction="10000"/>
          </a:bodyPr>
          <a:lstStyle/>
          <a:p>
            <a:r>
              <a:rPr lang="en-US" dirty="0" smtClean="0"/>
              <a:t>Which class C has the highest probability for a record with features A1,… An?</a:t>
            </a:r>
          </a:p>
          <a:p>
            <a:endParaRPr lang="en-US" dirty="0" smtClean="0"/>
          </a:p>
          <a:p>
            <a:r>
              <a:rPr lang="en-US" dirty="0" smtClean="0"/>
              <a:t>How to estimate P(C | A1, A2,.. An)? </a:t>
            </a:r>
          </a:p>
          <a:p>
            <a:pPr marL="1305775" lvl="2" indent="0">
              <a:buNone/>
            </a:pPr>
            <a:endParaRPr lang="en-US" dirty="0" smtClean="0"/>
          </a:p>
          <a:p>
            <a:pPr marL="1305775" lvl="2" indent="0">
              <a:buNone/>
            </a:pPr>
            <a:r>
              <a:rPr lang="en-US" dirty="0" smtClean="0"/>
              <a:t>Bayes Theorem!</a:t>
            </a:r>
          </a:p>
          <a:p>
            <a:endParaRPr lang="en-US" dirty="0" smtClean="0"/>
          </a:p>
          <a:p>
            <a:endParaRPr lang="en-US" dirty="0"/>
          </a:p>
          <a:p>
            <a:endParaRPr lang="en-US" dirty="0" smtClean="0"/>
          </a:p>
          <a:p>
            <a:endParaRPr lang="en-US" dirty="0"/>
          </a:p>
          <a:p>
            <a:r>
              <a:rPr lang="en-US" dirty="0" smtClean="0"/>
              <a:t>Naïve? P(A1, A2,…An | C) = P(A1 | C) * P(A2 | C) * …</a:t>
            </a:r>
          </a:p>
          <a:p>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36</a:t>
            </a:fld>
            <a:endParaRPr lang="nl-BE" noProof="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261" y="5561965"/>
            <a:ext cx="11677388" cy="2088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9282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Build your first model(s)</a:t>
            </a:r>
            <a:endParaRPr lang="en-US" dirty="0"/>
          </a:p>
        </p:txBody>
      </p:sp>
      <p:sp>
        <p:nvSpPr>
          <p:cNvPr id="4" name="Slide Number Placeholder 3"/>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t>37</a:t>
            </a:fld>
            <a:endParaRPr lang="nl-BE" noProof="0" dirty="0"/>
          </a:p>
        </p:txBody>
      </p:sp>
    </p:spTree>
    <p:extLst>
      <p:ext uri="{BB962C8B-B14F-4D97-AF65-F5344CB8AC3E}">
        <p14:creationId xmlns:p14="http://schemas.microsoft.com/office/powerpoint/2010/main" val="901903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r>
              <a:rPr lang="en-US" dirty="0" smtClean="0"/>
              <a:t>Have a look at </a:t>
            </a:r>
            <a:r>
              <a:rPr lang="en-US" dirty="0" err="1" smtClean="0"/>
              <a:t>sklearn</a:t>
            </a:r>
            <a:r>
              <a:rPr lang="en-US" dirty="0" smtClean="0"/>
              <a:t> cheat sheet</a:t>
            </a:r>
            <a:endParaRPr lang="en-US" dirty="0"/>
          </a:p>
        </p:txBody>
      </p:sp>
      <p:sp>
        <p:nvSpPr>
          <p:cNvPr id="3" name="Slide Number Placeholder 2"/>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pPr/>
              <a:t>38</a:t>
            </a:fld>
            <a:endParaRPr lang="nl-BE" noProof="0" dirty="0"/>
          </a:p>
        </p:txBody>
      </p:sp>
    </p:spTree>
    <p:extLst>
      <p:ext uri="{BB962C8B-B14F-4D97-AF65-F5344CB8AC3E}">
        <p14:creationId xmlns:p14="http://schemas.microsoft.com/office/powerpoint/2010/main" val="3652378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Recap &amp; tuning</a:t>
            </a:r>
            <a:endParaRPr lang="en-US" dirty="0"/>
          </a:p>
        </p:txBody>
      </p:sp>
      <p:sp>
        <p:nvSpPr>
          <p:cNvPr id="4" name="Slide Number Placeholder 3"/>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t>39</a:t>
            </a:fld>
            <a:endParaRPr lang="nl-BE" noProof="0" dirty="0"/>
          </a:p>
        </p:txBody>
      </p:sp>
    </p:spTree>
    <p:extLst>
      <p:ext uri="{BB962C8B-B14F-4D97-AF65-F5344CB8AC3E}">
        <p14:creationId xmlns:p14="http://schemas.microsoft.com/office/powerpoint/2010/main" val="3519427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p:sp>
      <p:sp>
        <p:nvSpPr>
          <p:cNvPr id="4" name="Slide Number Placeholder 3"/>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t>4</a:t>
            </a:fld>
            <a:endParaRPr lang="nl-BE" noProof="0" dirty="0"/>
          </a:p>
        </p:txBody>
      </p:sp>
      <p:pic>
        <p:nvPicPr>
          <p:cNvPr id="5" name="Picture 4"/>
          <p:cNvPicPr>
            <a:picLocks noChangeAspect="1"/>
          </p:cNvPicPr>
          <p:nvPr/>
        </p:nvPicPr>
        <p:blipFill>
          <a:blip r:embed="rId3"/>
          <a:stretch>
            <a:fillRect/>
          </a:stretch>
        </p:blipFill>
        <p:spPr>
          <a:xfrm>
            <a:off x="-1" y="0"/>
            <a:ext cx="17337599" cy="9753600"/>
          </a:xfrm>
          <a:prstGeom prst="rect">
            <a:avLst/>
          </a:prstGeom>
        </p:spPr>
      </p:pic>
    </p:spTree>
    <p:extLst>
      <p:ext uri="{BB962C8B-B14F-4D97-AF65-F5344CB8AC3E}">
        <p14:creationId xmlns:p14="http://schemas.microsoft.com/office/powerpoint/2010/main" val="29691406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35449" y="5322710"/>
            <a:ext cx="8503226" cy="4145282"/>
          </a:xfrm>
          <a:prstGeom prst="rect">
            <a:avLst/>
          </a:prstGeom>
        </p:spPr>
      </p:pic>
      <p:sp>
        <p:nvSpPr>
          <p:cNvPr id="6" name="Title 5"/>
          <p:cNvSpPr>
            <a:spLocks noGrp="1"/>
          </p:cNvSpPr>
          <p:nvPr>
            <p:ph type="title"/>
          </p:nvPr>
        </p:nvSpPr>
        <p:spPr/>
        <p:txBody>
          <a:bodyPr/>
          <a:lstStyle/>
          <a:p>
            <a:r>
              <a:rPr lang="en-US" dirty="0" smtClean="0"/>
              <a:t>Diagnostic I: bias vs variance</a:t>
            </a:r>
            <a:endParaRPr lang="en-US" dirty="0"/>
          </a:p>
        </p:txBody>
      </p:sp>
      <p:sp>
        <p:nvSpPr>
          <p:cNvPr id="7" name="Content Placeholder 6"/>
          <p:cNvSpPr>
            <a:spLocks noGrp="1"/>
          </p:cNvSpPr>
          <p:nvPr>
            <p:ph idx="1"/>
          </p:nvPr>
        </p:nvSpPr>
        <p:spPr>
          <a:xfrm>
            <a:off x="835825" y="1194364"/>
            <a:ext cx="16151695" cy="6696000"/>
          </a:xfrm>
        </p:spPr>
        <p:txBody>
          <a:bodyPr/>
          <a:lstStyle/>
          <a:p>
            <a:r>
              <a:rPr lang="en-US" dirty="0" smtClean="0"/>
              <a:t>Learning curves shows the evolution of the train and test error as a function of training set size</a:t>
            </a:r>
          </a:p>
          <a:p>
            <a:pPr lvl="5"/>
            <a:endParaRPr lang="en-US" dirty="0"/>
          </a:p>
          <a:p>
            <a:pPr marL="85725" indent="0">
              <a:buNone/>
            </a:pPr>
            <a:r>
              <a:rPr lang="en-US" b="1" dirty="0" smtClean="0"/>
              <a:t>BIAS</a:t>
            </a:r>
            <a:r>
              <a:rPr lang="en-US" dirty="0" smtClean="0"/>
              <a:t>: model is too simple			</a:t>
            </a:r>
            <a:r>
              <a:rPr lang="en-US" b="1" dirty="0" smtClean="0"/>
              <a:t>VARIANCE</a:t>
            </a:r>
            <a:r>
              <a:rPr lang="en-US" dirty="0" smtClean="0"/>
              <a:t>: model is																						overfitting =&gt; bigger m or 																									less features</a:t>
            </a:r>
            <a:endParaRPr lang="en-US" dirty="0"/>
          </a:p>
        </p:txBody>
      </p:sp>
      <p:sp>
        <p:nvSpPr>
          <p:cNvPr id="3" name="Slide Number Placeholder 2"/>
          <p:cNvSpPr>
            <a:spLocks noGrp="1"/>
          </p:cNvSpPr>
          <p:nvPr>
            <p:ph type="sldNum" sz="quarter" idx="12"/>
          </p:nvPr>
        </p:nvSpPr>
        <p:spPr/>
        <p:txBody>
          <a:bodyPr/>
          <a:lstStyle/>
          <a:p>
            <a:fld id="{7AE184E0-0BD4-4705-A12B-9B71DDE63301}" type="slidenum">
              <a:rPr lang="nl-BE" noProof="0" smtClean="0"/>
              <a:pPr/>
              <a:t>40</a:t>
            </a:fld>
            <a:endParaRPr lang="nl-BE" noProof="0" dirty="0"/>
          </a:p>
        </p:txBody>
      </p:sp>
      <p:pic>
        <p:nvPicPr>
          <p:cNvPr id="4" name="Picture 3"/>
          <p:cNvPicPr>
            <a:picLocks noChangeAspect="1"/>
          </p:cNvPicPr>
          <p:nvPr/>
        </p:nvPicPr>
        <p:blipFill>
          <a:blip r:embed="rId3"/>
          <a:stretch>
            <a:fillRect/>
          </a:stretch>
        </p:blipFill>
        <p:spPr>
          <a:xfrm>
            <a:off x="611561" y="5025894"/>
            <a:ext cx="8223888" cy="4289698"/>
          </a:xfrm>
          <a:prstGeom prst="rect">
            <a:avLst/>
          </a:prstGeom>
        </p:spPr>
      </p:pic>
    </p:spTree>
    <p:extLst>
      <p:ext uri="{BB962C8B-B14F-4D97-AF65-F5344CB8AC3E}">
        <p14:creationId xmlns:p14="http://schemas.microsoft.com/office/powerpoint/2010/main" val="1340288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 II: Model convergence</a:t>
            </a:r>
            <a:endParaRPr lang="en-US" dirty="0"/>
          </a:p>
        </p:txBody>
      </p:sp>
      <p:sp>
        <p:nvSpPr>
          <p:cNvPr id="3" name="Content Placeholder 2"/>
          <p:cNvSpPr>
            <a:spLocks noGrp="1"/>
          </p:cNvSpPr>
          <p:nvPr>
            <p:ph idx="1"/>
          </p:nvPr>
        </p:nvSpPr>
        <p:spPr>
          <a:xfrm>
            <a:off x="835825" y="1194364"/>
            <a:ext cx="6652095" cy="6696000"/>
          </a:xfrm>
        </p:spPr>
        <p:txBody>
          <a:bodyPr/>
          <a:lstStyle/>
          <a:p>
            <a:r>
              <a:rPr lang="en-US" dirty="0" smtClean="0"/>
              <a:t>Plot the cost function as a function of the number of iterations of the learning algorithm </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41</a:t>
            </a:fld>
            <a:endParaRPr lang="nl-BE" noProof="0" dirty="0"/>
          </a:p>
        </p:txBody>
      </p:sp>
      <p:pic>
        <p:nvPicPr>
          <p:cNvPr id="5" name="Picture 4"/>
          <p:cNvPicPr>
            <a:picLocks noChangeAspect="1"/>
          </p:cNvPicPr>
          <p:nvPr/>
        </p:nvPicPr>
        <p:blipFill>
          <a:blip r:embed="rId2"/>
          <a:stretch>
            <a:fillRect/>
          </a:stretch>
        </p:blipFill>
        <p:spPr>
          <a:xfrm>
            <a:off x="7741920" y="2191797"/>
            <a:ext cx="8437248" cy="5410646"/>
          </a:xfrm>
          <a:prstGeom prst="rect">
            <a:avLst/>
          </a:prstGeom>
        </p:spPr>
      </p:pic>
    </p:spTree>
    <p:extLst>
      <p:ext uri="{BB962C8B-B14F-4D97-AF65-F5344CB8AC3E}">
        <p14:creationId xmlns:p14="http://schemas.microsoft.com/office/powerpoint/2010/main" val="3317824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 III: ablative analysis</a:t>
            </a:r>
            <a:endParaRPr lang="en-US" dirty="0"/>
          </a:p>
        </p:txBody>
      </p:sp>
      <p:sp>
        <p:nvSpPr>
          <p:cNvPr id="3" name="Content Placeholder 2"/>
          <p:cNvSpPr>
            <a:spLocks noGrp="1"/>
          </p:cNvSpPr>
          <p:nvPr>
            <p:ph idx="1"/>
          </p:nvPr>
        </p:nvSpPr>
        <p:spPr/>
        <p:txBody>
          <a:bodyPr/>
          <a:lstStyle/>
          <a:p>
            <a:r>
              <a:rPr lang="en-US" dirty="0" smtClean="0"/>
              <a:t>For complex ML pipelines with many sub-components we may want to investigate how much does each part add to the overall performance?</a:t>
            </a:r>
          </a:p>
          <a:p>
            <a:endParaRPr lang="en-US" dirty="0"/>
          </a:p>
          <a:p>
            <a:r>
              <a:rPr lang="en-US" dirty="0" smtClean="0"/>
              <a:t>Ablative analysis: remove one component at a time and measure effect on system accuracy</a:t>
            </a:r>
          </a:p>
        </p:txBody>
      </p:sp>
      <p:sp>
        <p:nvSpPr>
          <p:cNvPr id="4" name="Slide Number Placeholder 3"/>
          <p:cNvSpPr>
            <a:spLocks noGrp="1"/>
          </p:cNvSpPr>
          <p:nvPr>
            <p:ph type="sldNum" sz="quarter" idx="12"/>
          </p:nvPr>
        </p:nvSpPr>
        <p:spPr/>
        <p:txBody>
          <a:bodyPr/>
          <a:lstStyle/>
          <a:p>
            <a:fld id="{7AE184E0-0BD4-4705-A12B-9B71DDE63301}" type="slidenum">
              <a:rPr lang="nl-BE" noProof="0" smtClean="0"/>
              <a:t>42</a:t>
            </a:fld>
            <a:endParaRPr lang="nl-BE" noProof="0" dirty="0"/>
          </a:p>
        </p:txBody>
      </p:sp>
    </p:spTree>
    <p:extLst>
      <p:ext uri="{BB962C8B-B14F-4D97-AF65-F5344CB8AC3E}">
        <p14:creationId xmlns:p14="http://schemas.microsoft.com/office/powerpoint/2010/main" val="843202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 IV: confusion matrix</a:t>
            </a:r>
            <a:endParaRPr lang="en-US" dirty="0"/>
          </a:p>
        </p:txBody>
      </p:sp>
      <p:sp>
        <p:nvSpPr>
          <p:cNvPr id="3" name="Content Placeholder 2"/>
          <p:cNvSpPr>
            <a:spLocks noGrp="1"/>
          </p:cNvSpPr>
          <p:nvPr>
            <p:ph idx="1"/>
          </p:nvPr>
        </p:nvSpPr>
        <p:spPr/>
        <p:txBody>
          <a:bodyPr>
            <a:noAutofit/>
          </a:bodyPr>
          <a:lstStyle/>
          <a:p>
            <a:r>
              <a:rPr lang="en-US" dirty="0" smtClean="0"/>
              <a:t>Comparing predictions to actual class labels</a:t>
            </a:r>
          </a:p>
          <a:p>
            <a:endParaRPr lang="en-US" dirty="0"/>
          </a:p>
          <a:p>
            <a:r>
              <a:rPr lang="en-US" dirty="0" smtClean="0"/>
              <a:t>Where did my algorithm																			get confused?</a:t>
            </a:r>
          </a:p>
          <a:p>
            <a:pPr lvl="1">
              <a:buFont typeface="Symbol" panose="05050102010706020507" pitchFamily="18" charset="2"/>
              <a:buChar char="Þ"/>
            </a:pPr>
            <a:r>
              <a:rPr lang="en-US" dirty="0" smtClean="0"/>
              <a:t> improvement!</a:t>
            </a:r>
          </a:p>
          <a:p>
            <a:pPr marL="85725" indent="0">
              <a:buNone/>
            </a:pPr>
            <a:r>
              <a:rPr lang="en-US" sz="2000" dirty="0" smtClean="0"/>
              <a:t>	</a:t>
            </a:r>
            <a:endParaRPr lang="en-US" sz="2000" dirty="0"/>
          </a:p>
          <a:p>
            <a:r>
              <a:rPr lang="en-US" dirty="0" smtClean="0"/>
              <a:t>Figure on the right:</a:t>
            </a:r>
          </a:p>
          <a:p>
            <a:pPr lvl="2"/>
            <a:r>
              <a:rPr lang="en-US" dirty="0" smtClean="0"/>
              <a:t>Jazz is hard to identify</a:t>
            </a:r>
          </a:p>
          <a:p>
            <a:pPr lvl="2"/>
            <a:r>
              <a:rPr lang="en-US" dirty="0" smtClean="0"/>
              <a:t>Rock and blues are often 																			mixed up</a:t>
            </a:r>
          </a:p>
          <a:p>
            <a:pPr marL="719138" lvl="1" indent="0">
              <a:buNone/>
            </a:pP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43</a:t>
            </a:fld>
            <a:endParaRPr lang="nl-BE" noProof="0" dirty="0"/>
          </a:p>
        </p:txBody>
      </p:sp>
      <p:pic>
        <p:nvPicPr>
          <p:cNvPr id="2050" name="Picture 2" descr="https://raw.githubusercontent.com/jazdev/genreXpose/master/genreXpose/graphs/confusion_matrix_ce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761" y="2560539"/>
            <a:ext cx="7483474" cy="6263838"/>
          </a:xfrm>
          <a:prstGeom prst="rect">
            <a:avLst/>
          </a:prstGeom>
          <a:solidFill>
            <a:schemeClr val="bg1"/>
          </a:solidFill>
        </p:spPr>
      </p:pic>
      <p:sp>
        <p:nvSpPr>
          <p:cNvPr id="5" name="Rectangle 4"/>
          <p:cNvSpPr/>
          <p:nvPr/>
        </p:nvSpPr>
        <p:spPr>
          <a:xfrm>
            <a:off x="9387840" y="7985760"/>
            <a:ext cx="5019040" cy="264160"/>
          </a:xfrm>
          <a:prstGeom prst="rect">
            <a:avLst/>
          </a:prstGeom>
          <a:solidFill>
            <a:schemeClr val="bg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991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Final sprint</a:t>
            </a:r>
            <a:endParaRPr lang="en-US" dirty="0"/>
          </a:p>
        </p:txBody>
      </p:sp>
      <p:sp>
        <p:nvSpPr>
          <p:cNvPr id="4" name="Slide Number Placeholder 3"/>
          <p:cNvSpPr>
            <a:spLocks noGrp="1"/>
          </p:cNvSpPr>
          <p:nvPr>
            <p:ph type="sldNum" sz="quarter" idx="4294967295"/>
          </p:nvPr>
        </p:nvSpPr>
        <p:spPr>
          <a:xfrm>
            <a:off x="16416338" y="8948738"/>
            <a:ext cx="922337" cy="519112"/>
          </a:xfrm>
        </p:spPr>
        <p:txBody>
          <a:bodyPr/>
          <a:lstStyle/>
          <a:p>
            <a:fld id="{7AE184E0-0BD4-4705-A12B-9B71DDE63301}" type="slidenum">
              <a:rPr lang="nl-BE" noProof="0" smtClean="0"/>
              <a:t>44</a:t>
            </a:fld>
            <a:endParaRPr lang="nl-BE" noProof="0" dirty="0"/>
          </a:p>
        </p:txBody>
      </p:sp>
    </p:spTree>
    <p:extLst>
      <p:ext uri="{BB962C8B-B14F-4D97-AF65-F5344CB8AC3E}">
        <p14:creationId xmlns:p14="http://schemas.microsoft.com/office/powerpoint/2010/main" val="78969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User behavior = big data</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5</a:t>
            </a:fld>
            <a:endParaRPr lang="nl-BE" noProof="0" dirty="0"/>
          </a:p>
        </p:txBody>
      </p:sp>
      <p:pic>
        <p:nvPicPr>
          <p:cNvPr id="5" name="Picture 14" descr="http://thecreativejunkie.com/wp-content/uploads/2010/06/weight_watchers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64" y="1657263"/>
            <a:ext cx="3469396" cy="27755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1642" y="6976521"/>
            <a:ext cx="2757557" cy="2777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http://kpcbweb2.s3.amazonaws.com/companies/329/logo/original/Spotify.jpg?136442449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5867" y="3623316"/>
            <a:ext cx="6153332" cy="23900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068" y="6643581"/>
            <a:ext cx="6125207" cy="131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descr="http://www.themarysue.com/wp-content/uploads/2014/06/twitter-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97007" y="277604"/>
            <a:ext cx="2553475" cy="25534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8"/>
          <a:stretch>
            <a:fillRect/>
          </a:stretch>
        </p:blipFill>
        <p:spPr>
          <a:xfrm>
            <a:off x="12754232" y="6819975"/>
            <a:ext cx="4285736" cy="1836744"/>
          </a:xfrm>
          <a:prstGeom prst="rect">
            <a:avLst/>
          </a:prstGeom>
        </p:spPr>
      </p:pic>
      <p:pic>
        <p:nvPicPr>
          <p:cNvPr id="1030" name="Picture 6" descr="https://cdn.sstatic.net/Sites/stackoverflow/company/img/logos/so/so-logo.png?v=9c558ec15d8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58150" y="5145357"/>
            <a:ext cx="3421180" cy="8153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kinja-img.com/gawker-media/image/upload/t_original/brmyjepj0qxmlq7iztt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07736" y="1596670"/>
            <a:ext cx="3134270" cy="17630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9/93/PayPal_Logo201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94984" y="2496426"/>
            <a:ext cx="2070966" cy="19363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2"/>
          <a:stretch>
            <a:fillRect/>
          </a:stretch>
        </p:blipFill>
        <p:spPr>
          <a:xfrm>
            <a:off x="10955750" y="5531268"/>
            <a:ext cx="1288707" cy="1288707"/>
          </a:xfrm>
          <a:prstGeom prst="rect">
            <a:avLst/>
          </a:prstGeom>
        </p:spPr>
      </p:pic>
    </p:spTree>
    <p:extLst>
      <p:ext uri="{BB962C8B-B14F-4D97-AF65-F5344CB8AC3E}">
        <p14:creationId xmlns:p14="http://schemas.microsoft.com/office/powerpoint/2010/main" val="876805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Users themselves are data sources…</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6</a:t>
            </a:fld>
            <a:endParaRPr lang="nl-BE" noProof="0" dirty="0"/>
          </a:p>
        </p:txBody>
      </p:sp>
      <p:pic>
        <p:nvPicPr>
          <p:cNvPr id="5" name="Picture 4" descr="http://upload.wikimedia.org/wikipedia/commons/b/b7/DNA_Sequencing_Cost_per_Genome_Over_Tim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1215" y="1440675"/>
            <a:ext cx="10703088" cy="8027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16099" y="4039619"/>
            <a:ext cx="2509525" cy="2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316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Devices push data generation</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7</a:t>
            </a:fld>
            <a:endParaRPr lang="nl-BE" noProof="0" dirty="0"/>
          </a:p>
        </p:txBody>
      </p:sp>
      <p:pic>
        <p:nvPicPr>
          <p:cNvPr id="2050" name="Picture 2" descr="https://theprogrammableworlddotcom.files.wordpress.com/2017/07/global-internet-device-installed-base-forecast.jpg?w=668&amp;h=&amp;zoom=2"/>
          <p:cNvPicPr>
            <a:picLocks noChangeAspect="1" noChangeArrowheads="1"/>
          </p:cNvPicPr>
          <p:nvPr/>
        </p:nvPicPr>
        <p:blipFill rotWithShape="1">
          <a:blip r:embed="rId3">
            <a:extLst>
              <a:ext uri="{28A0092B-C50C-407E-A947-70E740481C1C}">
                <a14:useLocalDpi xmlns:a14="http://schemas.microsoft.com/office/drawing/2010/main" val="0"/>
              </a:ext>
            </a:extLst>
          </a:blip>
          <a:srcRect l="1534" t="8218" r="1041" b="1481"/>
          <a:stretch/>
        </p:blipFill>
        <p:spPr bwMode="auto">
          <a:xfrm>
            <a:off x="2607635" y="1021590"/>
            <a:ext cx="12150247" cy="84464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samsoniteaustralia.com/blog/wp-content/uploads/2014/06/care-of-LATim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4306" y="2211704"/>
            <a:ext cx="5526329" cy="3103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6361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case you aren’t convinced yet…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550" y="1343477"/>
            <a:ext cx="4568600" cy="4608577"/>
          </a:xfrm>
        </p:spPr>
      </p:pic>
      <p:sp>
        <p:nvSpPr>
          <p:cNvPr id="4" name="Slide Number Placeholder 3"/>
          <p:cNvSpPr>
            <a:spLocks noGrp="1"/>
          </p:cNvSpPr>
          <p:nvPr>
            <p:ph type="sldNum" sz="quarter" idx="12"/>
          </p:nvPr>
        </p:nvSpPr>
        <p:spPr/>
        <p:txBody>
          <a:bodyPr/>
          <a:lstStyle/>
          <a:p>
            <a:fld id="{7AE184E0-0BD4-4705-A12B-9B71DDE63301}" type="slidenum">
              <a:rPr lang="nl-BE" noProof="0" smtClean="0"/>
              <a:t>8</a:t>
            </a:fld>
            <a:endParaRPr lang="nl-BE" noProof="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0182" y="1343477"/>
            <a:ext cx="4470338" cy="327567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2742" y="4981581"/>
            <a:ext cx="4457581" cy="4457581"/>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8097" r="24538"/>
          <a:stretch/>
        </p:blipFill>
        <p:spPr>
          <a:xfrm>
            <a:off x="12765075" y="5705362"/>
            <a:ext cx="3144033" cy="37338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3965" y="1343477"/>
            <a:ext cx="4075133" cy="2292263"/>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550" y="6677674"/>
            <a:ext cx="3901440" cy="2761488"/>
          </a:xfrm>
          <a:prstGeom prst="rect">
            <a:avLst/>
          </a:prstGeom>
        </p:spPr>
      </p:pic>
    </p:spTree>
    <p:extLst>
      <p:ext uri="{BB962C8B-B14F-4D97-AF65-F5344CB8AC3E}">
        <p14:creationId xmlns:p14="http://schemas.microsoft.com/office/powerpoint/2010/main" val="2169781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Industry 4.0 </a:t>
            </a:r>
            <a:endParaRPr lang="en-US" dirty="0"/>
          </a:p>
        </p:txBody>
      </p:sp>
      <p:sp>
        <p:nvSpPr>
          <p:cNvPr id="4" name="Slide Number Placeholder 3"/>
          <p:cNvSpPr>
            <a:spLocks noGrp="1"/>
          </p:cNvSpPr>
          <p:nvPr>
            <p:ph type="sldNum" sz="quarter" idx="12"/>
          </p:nvPr>
        </p:nvSpPr>
        <p:spPr/>
        <p:txBody>
          <a:bodyPr/>
          <a:lstStyle/>
          <a:p>
            <a:fld id="{7AE184E0-0BD4-4705-A12B-9B71DDE63301}" type="slidenum">
              <a:rPr lang="nl-BE" noProof="0" smtClean="0"/>
              <a:t>9</a:t>
            </a:fld>
            <a:endParaRPr lang="nl-BE" noProof="0"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6509" y="1095510"/>
            <a:ext cx="11452499" cy="8559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5282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Universiteit Gent">
      <a:dk1>
        <a:sysClr val="windowText" lastClr="000000"/>
      </a:dk1>
      <a:lt1>
        <a:sysClr val="window" lastClr="FFFFFF"/>
      </a:lt1>
      <a:dk2>
        <a:srgbClr val="1E64C8"/>
      </a:dk2>
      <a:lt2>
        <a:srgbClr val="FFD200"/>
      </a:lt2>
      <a:accent1>
        <a:srgbClr val="1E64C8"/>
      </a:accent1>
      <a:accent2>
        <a:srgbClr val="FFD200"/>
      </a:accent2>
      <a:accent3>
        <a:srgbClr val="A5A5A5"/>
      </a:accent3>
      <a:accent4>
        <a:srgbClr val="FFC000"/>
      </a:accent4>
      <a:accent5>
        <a:srgbClr val="4472C4"/>
      </a:accent5>
      <a:accent6>
        <a:srgbClr val="70AD47"/>
      </a:accent6>
      <a:hlink>
        <a:srgbClr val="0563C1"/>
      </a:hlink>
      <a:folHlink>
        <a:srgbClr val="954F72"/>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120000"/>
          </a:lnSpc>
          <a:defRPr sz="2500" smtClean="0"/>
        </a:defPPr>
      </a:lstStyle>
    </a:txDef>
  </a:objectDefaults>
  <a:extraClrSchemeLst/>
  <a:extLst>
    <a:ext uri="{05A4C25C-085E-4340-85A3-A5531E510DB2}">
      <thm15:themeFamily xmlns:thm15="http://schemas.microsoft.com/office/thememl/2012/main" name="Presentatie-NL-EA_1_0_13.potx" id="{5F6C1209-3523-440E-8533-DCE97EC5C651}" vid="{6C779022-81AC-4A5D-B0C5-44F49FEE6A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Powerpoint_UGent_NL_EA</Template>
  <TotalTime>937</TotalTime>
  <Words>1923</Words>
  <Application>Microsoft Office PowerPoint</Application>
  <PresentationFormat>Custom</PresentationFormat>
  <Paragraphs>385</Paragraphs>
  <Slides>44</Slides>
  <Notes>25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2" baseType="lpstr">
      <vt:lpstr>Arial</vt:lpstr>
      <vt:lpstr>Calibri</vt:lpstr>
      <vt:lpstr>Cambria Math</vt:lpstr>
      <vt:lpstr>Symbol</vt:lpstr>
      <vt:lpstr>Times New Roman</vt:lpstr>
      <vt:lpstr>Wingdings</vt:lpstr>
      <vt:lpstr>Office Theme</vt:lpstr>
      <vt:lpstr>Document</vt:lpstr>
      <vt:lpstr>Train occupancy prediction</vt:lpstr>
      <vt:lpstr>Tuesday Morning Program</vt:lpstr>
      <vt:lpstr>Big Data Introduction</vt:lpstr>
      <vt:lpstr>PowerPoint Presentation</vt:lpstr>
      <vt:lpstr>User behavior = big data</vt:lpstr>
      <vt:lpstr>Users themselves are data sources…</vt:lpstr>
      <vt:lpstr>Devices push data generation</vt:lpstr>
      <vt:lpstr>In case you aren’t convinced yet…</vt:lpstr>
      <vt:lpstr>Industry 4.0 </vt:lpstr>
      <vt:lpstr>not just ‘my Data is bigger than yours’…</vt:lpstr>
      <vt:lpstr>Train occupancy prediction</vt:lpstr>
      <vt:lpstr>spitsgids</vt:lpstr>
      <vt:lpstr>Your Mission: build a winning model</vt:lpstr>
      <vt:lpstr>Data Preparation &amp; Exploratory Data Analysis</vt:lpstr>
      <vt:lpstr>The data science process (iteration)</vt:lpstr>
      <vt:lpstr>understanding the data domain (1)</vt:lpstr>
      <vt:lpstr>Understanding the data domain (2)</vt:lpstr>
      <vt:lpstr>data Preparation: Why &amp; How?</vt:lpstr>
      <vt:lpstr>Understanding the data with eda</vt:lpstr>
      <vt:lpstr>Hands-on: Setup &amp; EDA</vt:lpstr>
      <vt:lpstr>Setup your local (big Data) environment</vt:lpstr>
      <vt:lpstr>EDA: Recap</vt:lpstr>
      <vt:lpstr>Machine learning: quick overview</vt:lpstr>
      <vt:lpstr>Battle of the buzzwords</vt:lpstr>
      <vt:lpstr>So what is machine Learning?</vt:lpstr>
      <vt:lpstr>Learning algorithms</vt:lpstr>
      <vt:lpstr>What is learning?</vt:lpstr>
      <vt:lpstr>Supervised learning</vt:lpstr>
      <vt:lpstr>Unsupervised learning</vt:lpstr>
      <vt:lpstr>PowerPoint Presentation</vt:lpstr>
      <vt:lpstr>Classification zoo: logistic Regression</vt:lpstr>
      <vt:lpstr>zoo: SVM</vt:lpstr>
      <vt:lpstr>Zoo: Instance-based learning</vt:lpstr>
      <vt:lpstr>Zoo: decision trees</vt:lpstr>
      <vt:lpstr>Zoo: ensemble methods – random forest</vt:lpstr>
      <vt:lpstr>Naive Bayes</vt:lpstr>
      <vt:lpstr>Build your first model(s)</vt:lpstr>
      <vt:lpstr>PowerPoint Presentation</vt:lpstr>
      <vt:lpstr>Recap &amp; tuning</vt:lpstr>
      <vt:lpstr>Diagnostic I: bias vs variance</vt:lpstr>
      <vt:lpstr>Diagnostic II: Model convergence</vt:lpstr>
      <vt:lpstr>Diagnostic III: ablative analysis</vt:lpstr>
      <vt:lpstr>Diagnostic IV: confusion matrix</vt:lpstr>
      <vt:lpstr>Final sprint</vt:lpstr>
    </vt:vector>
  </TitlesOfParts>
  <Company>UGent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Dieter De Witte</dc:creator>
  <cp:lastModifiedBy>Dieter De Witte</cp:lastModifiedBy>
  <cp:revision>90</cp:revision>
  <dcterms:created xsi:type="dcterms:W3CDTF">2017-11-20T09:59:54Z</dcterms:created>
  <dcterms:modified xsi:type="dcterms:W3CDTF">2018-02-03T22:37:04Z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1.0</vt:lpwstr>
  </property>
  <property fmtid="{D5CDD505-2E9C-101B-9397-08002B2CF9AE}" pid="4" name="Date">
    <vt:filetime>2016-09-20T22:00:00Z</vt:filetime>
  </property>
  <property fmtid="{D5CDD505-2E9C-101B-9397-08002B2CF9AE}" pid="5" name="Build">
    <vt:lpwstr>13</vt:lpwstr>
  </property>
  <property fmtid="{D5CDD505-2E9C-101B-9397-08002B2CF9AE}" pid="6" name="Cmt 1">
    <vt:lpwstr>create</vt:lpwstr>
  </property>
  <property fmtid="{D5CDD505-2E9C-101B-9397-08002B2CF9AE}" pid="7" name="Cmt 2">
    <vt:lpwstr>1st draft</vt:lpwstr>
  </property>
  <property fmtid="{D5CDD505-2E9C-101B-9397-08002B2CF9AE}" pid="8" name="Cmt 3">
    <vt:lpwstr>Corporate splitt off</vt:lpwstr>
  </property>
  <property fmtid="{D5CDD505-2E9C-101B-9397-08002B2CF9AE}" pid="9" name="Cmt 4">
    <vt:lpwstr>2nd draft</vt:lpwstr>
  </property>
  <property fmtid="{D5CDD505-2E9C-101B-9397-08002B2CF9AE}" pid="10" name="Cmt 4A">
    <vt:lpwstr>copy of UK version translated to NL</vt:lpwstr>
  </property>
  <property fmtid="{D5CDD505-2E9C-101B-9397-08002B2CF9AE}" pid="11" name="Cmt 5">
    <vt:lpwstr>set text box and shape defaults</vt:lpwstr>
  </property>
  <property fmtid="{D5CDD505-2E9C-101B-9397-08002B2CF9AE}" pid="12" name="Cmt 6">
    <vt:lpwstr>closing slide acc. to letter</vt:lpwstr>
  </property>
  <property fmtid="{D5CDD505-2E9C-101B-9397-08002B2CF9AE}" pid="13" name="Cmt 7">
    <vt:lpwstr>logo opening slide sharpened</vt:lpwstr>
  </property>
  <property fmtid="{D5CDD505-2E9C-101B-9397-08002B2CF9AE}" pid="14" name="Cmt 8">
    <vt:lpwstr>split variable and fixed data in contact data; lang to NL-BE</vt:lpwstr>
  </property>
  <property fmtid="{D5CDD505-2E9C-101B-9397-08002B2CF9AE}" pid="15" name="Cmt 9">
    <vt:lpwstr>comments 19-9-2016</vt:lpwstr>
  </property>
  <property fmtid="{D5CDD505-2E9C-101B-9397-08002B2CF9AE}" pid="16" name="Cmt 10">
    <vt:lpwstr>social media redesigned</vt:lpwstr>
  </property>
  <property fmtid="{D5CDD505-2E9C-101B-9397-08002B2CF9AE}" pid="17" name="Cmt 11">
    <vt:lpwstr>Title Slide renamed to TitleSlide</vt:lpwstr>
  </property>
  <property fmtid="{D5CDD505-2E9C-101B-9397-08002B2CF9AE}" pid="18" name="Cmt 12">
    <vt:lpwstr>Title and text size</vt:lpwstr>
  </property>
  <property fmtid="{D5CDD505-2E9C-101B-9397-08002B2CF9AE}" pid="19" name="Cmt 13">
    <vt:lpwstr>socmed pictos &gt; normal view</vt:lpwstr>
  </property>
</Properties>
</file>